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6" r:id="rId1"/>
  </p:sldMasterIdLst>
  <p:notesMasterIdLst>
    <p:notesMasterId r:id="rId4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65" r:id="rId19"/>
    <p:sldId id="275" r:id="rId20"/>
    <p:sldId id="277" r:id="rId21"/>
    <p:sldId id="278" r:id="rId22"/>
    <p:sldId id="279" r:id="rId23"/>
    <p:sldId id="282" r:id="rId24"/>
    <p:sldId id="283" r:id="rId25"/>
    <p:sldId id="308" r:id="rId26"/>
    <p:sldId id="309" r:id="rId27"/>
    <p:sldId id="310" r:id="rId28"/>
    <p:sldId id="311" r:id="rId29"/>
    <p:sldId id="288" r:id="rId30"/>
    <p:sldId id="289" r:id="rId31"/>
    <p:sldId id="290" r:id="rId32"/>
    <p:sldId id="291" r:id="rId33"/>
    <p:sldId id="293" r:id="rId34"/>
    <p:sldId id="294" r:id="rId35"/>
    <p:sldId id="295" r:id="rId36"/>
    <p:sldId id="296" r:id="rId37"/>
    <p:sldId id="297" r:id="rId38"/>
    <p:sldId id="298" r:id="rId39"/>
    <p:sldId id="299" r:id="rId40"/>
    <p:sldId id="300" r:id="rId41"/>
    <p:sldId id="301" r:id="rId42"/>
    <p:sldId id="302" r:id="rId43"/>
    <p:sldId id="303" r:id="rId44"/>
    <p:sldId id="304" r:id="rId45"/>
    <p:sldId id="305" r:id="rId46"/>
    <p:sldId id="306" r:id="rId47"/>
    <p:sldId id="307" r:id="rId48"/>
  </p:sldIdLst>
  <p:sldSz cx="9144000" cy="6858000" type="screen4x3"/>
  <p:notesSz cx="6858000" cy="9144000"/>
  <p:embeddedFontLst>
    <p:embeddedFont>
      <p:font typeface="Franklin Gothic Medium" panose="020B0603020102020204" pitchFamily="34" charset="0"/>
      <p:regular r:id="rId50"/>
      <p:italic r:id="rId51"/>
    </p:embeddedFont>
    <p:embeddedFont>
      <p:font typeface="Franklin Gothic Book" panose="020B0503020102020204" pitchFamily="34" charset="0"/>
      <p:regular r:id="rId52"/>
      <p:italic r:id="rId5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5" d="100"/>
          <a:sy n="75" d="100"/>
        </p:scale>
        <p:origin x="1020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font" Target="fonts/font1.fntdata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2.fntdata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805491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8" name="Shape 198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6" name="Shape 26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4" name="Shape 27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2" name="Shape 2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0" name="Shape 29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Shape 2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9" name="Shape 299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305" name="Shape 30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Nincs hivatalos konszenzus a sportolók számára ajánlott napi beviteli mennyiségeket illetően.</a:t>
            </a:r>
          </a:p>
        </p:txBody>
      </p:sp>
      <p:sp>
        <p:nvSpPr>
          <p:cNvPr id="313" name="Shape 31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/>
              <a:t>J</a:t>
            </a:r>
            <a:r>
              <a:rPr lang="hu-HU" dirty="0"/>
              <a:t>avasolt és kerülendő folyadékok (izotóniás ital, kávé)</a:t>
            </a:r>
            <a:endParaRPr dirty="0"/>
          </a:p>
        </p:txBody>
      </p:sp>
      <p:sp>
        <p:nvSpPr>
          <p:cNvPr id="321" name="Shape 32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1" name="Shape 2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29" name="Shape 32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5" name="Shape 205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3" name="Shape 34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Shape 3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50" name="Shape 35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Shape 3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358" name="Shape 3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Shape 3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285750" lvl="0" indent="-285750">
              <a:lnSpc>
                <a:spcPct val="150000"/>
              </a:lnSpc>
              <a:spcBef>
                <a:spcPts val="0"/>
              </a:spcBef>
              <a:buClr>
                <a:srgbClr val="00B8AF"/>
              </a:buClr>
              <a:buSzPct val="100000"/>
              <a:buFont typeface="Courier New"/>
              <a:buChar char="o"/>
            </a:pPr>
            <a:r>
              <a:rPr lang="en-US" sz="1600">
                <a:solidFill>
                  <a:srgbClr val="00B8AF"/>
                </a:solidFill>
              </a:rPr>
              <a:t>Olyan termékek, melyek a WADA által akkreditált doppinglaborban bevizsgált, doppingmentes minősítéssel rendelkeznek, nem tartalmaznak tiltott hatóanyagot</a:t>
            </a:r>
          </a:p>
          <a:p>
            <a:pPr marL="285750" lvl="0" indent="-285750">
              <a:lnSpc>
                <a:spcPct val="150000"/>
              </a:lnSpc>
              <a:spcBef>
                <a:spcPts val="600"/>
              </a:spcBef>
              <a:buClr>
                <a:srgbClr val="00B8AF"/>
              </a:buClr>
              <a:buSzPct val="100000"/>
              <a:buFont typeface="Courier New"/>
              <a:buChar char="o"/>
            </a:pPr>
            <a:r>
              <a:rPr lang="en-US" sz="1600">
                <a:solidFill>
                  <a:srgbClr val="00B8AF"/>
                </a:solidFill>
              </a:rPr>
              <a:t>Összetételük segítik a sportoló étrendjének optimálizálását</a:t>
            </a:r>
          </a:p>
          <a:p>
            <a:pPr marL="285750" lvl="0" indent="-285750">
              <a:lnSpc>
                <a:spcPct val="150000"/>
              </a:lnSpc>
              <a:spcBef>
                <a:spcPts val="600"/>
              </a:spcBef>
              <a:buClr>
                <a:srgbClr val="00B8AF"/>
              </a:buClr>
              <a:buSzPct val="100000"/>
              <a:buFont typeface="Courier New"/>
              <a:buChar char="o"/>
            </a:pPr>
            <a:r>
              <a:rPr lang="en-US" sz="1600">
                <a:solidFill>
                  <a:srgbClr val="00B8AF"/>
                </a:solidFill>
              </a:rPr>
              <a:t>Egyszerűsítik a napi étrend összeállítását</a:t>
            </a:r>
          </a:p>
          <a:p>
            <a:pPr marL="285750" lvl="0" indent="-285750">
              <a:lnSpc>
                <a:spcPct val="150000"/>
              </a:lnSpc>
              <a:spcBef>
                <a:spcPts val="600"/>
              </a:spcBef>
              <a:buClr>
                <a:srgbClr val="00B8AF"/>
              </a:buClr>
              <a:buSzPct val="100000"/>
              <a:buFont typeface="Courier New"/>
              <a:buChar char="o"/>
            </a:pPr>
            <a:r>
              <a:rPr lang="en-US" sz="1600">
                <a:solidFill>
                  <a:srgbClr val="00B8AF"/>
                </a:solidFill>
              </a:rPr>
              <a:t>Összetételük biztosítja a maximális felszívódást és hasznosulást</a:t>
            </a:r>
          </a:p>
          <a:p>
            <a:pPr marL="285750" lvl="0" indent="-285750">
              <a:lnSpc>
                <a:spcPct val="150000"/>
              </a:lnSpc>
              <a:spcBef>
                <a:spcPts val="600"/>
              </a:spcBef>
              <a:buClr>
                <a:srgbClr val="00B8AF"/>
              </a:buClr>
              <a:buSzPct val="100000"/>
              <a:buFont typeface="Courier New"/>
              <a:buChar char="o"/>
            </a:pPr>
            <a:r>
              <a:rPr lang="en-US" sz="1600">
                <a:solidFill>
                  <a:srgbClr val="00B8AF"/>
                </a:solidFill>
              </a:rPr>
              <a:t>Állandó összetételük és megfelelő tisztaságuk garantált</a:t>
            </a:r>
          </a:p>
        </p:txBody>
      </p:sp>
      <p:sp>
        <p:nvSpPr>
          <p:cNvPr id="381" name="Shape 38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Shape 3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89" name="Shape 3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Shape 3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89" name="Shape 3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2176366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Shape 3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97" name="Shape 39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542545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Shape 4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03" name="Shape 40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704506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Shape 4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15" name="Shape 41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5553380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Shape 4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21" name="Shape 42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1" name="Shape 211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Shape 4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27" name="Shape 4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Shape 4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33" name="Shape 43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Shape 4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40" name="Shape 4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Shape 4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58" name="Shape 4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Shape 4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64" name="Shape 46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Shape 47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1" name="Shape 4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72" name="Shape 472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Shape 47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8" name="Shape 4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79" name="Shape 479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Shape 48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85" name="Shape 4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Shape 5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13" name="Shape 51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Shape 5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20" name="Shape 52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Shape 5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27" name="Shape 5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Shape 53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34" name="Shape 5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Shape 54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41" name="Shape 5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Shape 5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49" name="Shape 54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Shape 5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57" name="Shape 55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Shape 57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74" name="Shape 5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Shape 5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80" name="Shape 58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Shape 5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89" name="Shape 5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4" name="Shape 22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0" name="Shape 2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6" name="Shape 2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i="0" u="none" strike="noStrike" cap="none" dirty="0" err="1">
                <a:solidFill>
                  <a:schemeClr val="accent3">
                    <a:lumMod val="50000"/>
                  </a:schemeClr>
                </a:solidFill>
                <a:latin typeface="+mn-lt"/>
                <a:ea typeface="PT Sans"/>
                <a:cs typeface="PT Sans"/>
                <a:sym typeface="PT Sans"/>
              </a:rPr>
              <a:t>Energia</a:t>
            </a:r>
            <a:r>
              <a:rPr lang="en-US" sz="1800" b="1" i="0" u="none" strike="noStrike" cap="none" dirty="0">
                <a:solidFill>
                  <a:schemeClr val="accent3">
                    <a:lumMod val="50000"/>
                  </a:schemeClr>
                </a:solidFill>
                <a:latin typeface="+mn-lt"/>
                <a:ea typeface="PT Sans"/>
                <a:cs typeface="PT Sans"/>
                <a:sym typeface="PT Sans"/>
              </a:rPr>
              <a:t> </a:t>
            </a:r>
            <a:r>
              <a:rPr lang="en-US" sz="1800" b="1" i="0" u="none" strike="noStrike" cap="none" dirty="0" err="1">
                <a:solidFill>
                  <a:schemeClr val="accent3">
                    <a:lumMod val="50000"/>
                  </a:schemeClr>
                </a:solidFill>
                <a:latin typeface="+mn-lt"/>
                <a:ea typeface="PT Sans"/>
                <a:cs typeface="PT Sans"/>
                <a:sym typeface="PT Sans"/>
              </a:rPr>
              <a:t>egyensúly</a:t>
            </a:r>
            <a:r>
              <a:rPr lang="en-US" sz="1800" b="1" i="0" u="none" strike="noStrike" cap="none" dirty="0">
                <a:solidFill>
                  <a:srgbClr val="00B8AF"/>
                </a:solidFill>
                <a:latin typeface="+mn-lt"/>
                <a:ea typeface="PT Sans"/>
                <a:cs typeface="PT Sans"/>
                <a:sym typeface="PT Sans"/>
              </a:rPr>
              <a:t>: </a:t>
            </a:r>
            <a:r>
              <a:rPr lang="en-US" sz="1800" b="1" i="0" u="none" strike="noStrike" cap="none" dirty="0" err="1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bevitt</a:t>
            </a:r>
            <a:r>
              <a:rPr lang="en-US" sz="1800" b="1" i="0" u="none" strike="noStrike" cap="none" dirty="0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 </a:t>
            </a:r>
            <a:r>
              <a:rPr lang="en-US" sz="1800" b="1" i="0" u="none" strike="noStrike" cap="none" dirty="0" err="1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energia</a:t>
            </a:r>
            <a:r>
              <a:rPr lang="en-US" sz="1800" b="1" i="0" u="none" strike="noStrike" cap="none" dirty="0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 = </a:t>
            </a:r>
            <a:r>
              <a:rPr lang="en-US" sz="1800" b="1" i="0" u="none" strike="noStrike" cap="none" dirty="0" err="1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felhasznált</a:t>
            </a:r>
            <a:r>
              <a:rPr lang="en-US" sz="1800" b="1" i="0" u="none" strike="noStrike" cap="none" dirty="0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 </a:t>
            </a:r>
            <a:r>
              <a:rPr lang="en-US" sz="1800" b="1" i="0" u="none" strike="noStrike" cap="none" dirty="0" err="1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energia</a:t>
            </a:r>
            <a:endParaRPr lang="en-US" sz="1800" b="1" i="0" u="none" strike="noStrike" cap="none" dirty="0">
              <a:solidFill>
                <a:srgbClr val="7F7F7F"/>
              </a:solidFill>
              <a:latin typeface="+mn-lt"/>
              <a:ea typeface="PT Sans"/>
              <a:cs typeface="PT Sans"/>
              <a:sym typeface="PT Sans"/>
            </a:endParaRP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43" name="Shape 24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 err="1">
                <a:solidFill>
                  <a:srgbClr val="7F7F7F"/>
                </a:solidFill>
                <a:ea typeface="PT Sans"/>
                <a:cs typeface="PT Sans"/>
                <a:sym typeface="PT Sans"/>
              </a:rPr>
              <a:t>komplett</a:t>
            </a:r>
            <a:r>
              <a:rPr lang="en-US" sz="1800" dirty="0">
                <a:solidFill>
                  <a:srgbClr val="7F7F7F"/>
                </a:solidFill>
                <a:ea typeface="PT Sans"/>
                <a:cs typeface="PT Sans"/>
                <a:sym typeface="PT Sans"/>
              </a:rPr>
              <a:t>, </a:t>
            </a:r>
            <a:r>
              <a:rPr lang="en-US" sz="1800" dirty="0" err="1">
                <a:solidFill>
                  <a:srgbClr val="7F7F7F"/>
                </a:solidFill>
                <a:ea typeface="PT Sans"/>
                <a:cs typeface="PT Sans"/>
                <a:sym typeface="PT Sans"/>
              </a:rPr>
              <a:t>inkomplett</a:t>
            </a:r>
            <a:r>
              <a:rPr lang="en-US" sz="1800" dirty="0">
                <a:solidFill>
                  <a:srgbClr val="7F7F7F"/>
                </a:solidFill>
                <a:ea typeface="PT Sans"/>
                <a:cs typeface="PT Sans"/>
                <a:sym typeface="PT Sans"/>
              </a:rPr>
              <a:t> </a:t>
            </a:r>
            <a:r>
              <a:rPr lang="en-US" sz="1800" dirty="0" err="1">
                <a:solidFill>
                  <a:srgbClr val="7F7F7F"/>
                </a:solidFill>
                <a:ea typeface="PT Sans"/>
                <a:cs typeface="PT Sans"/>
                <a:sym typeface="PT Sans"/>
              </a:rPr>
              <a:t>fehérje</a:t>
            </a:r>
            <a:endParaRPr lang="en-US" sz="1800" dirty="0">
              <a:solidFill>
                <a:srgbClr val="7F7F7F"/>
              </a:solidFill>
              <a:ea typeface="PT Sans"/>
              <a:cs typeface="PT Sans"/>
              <a:sym typeface="PT San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7F7F7F"/>
                </a:solidFill>
                <a:ea typeface="PT Sans"/>
                <a:cs typeface="PT Sans"/>
                <a:sym typeface="PT Sans"/>
              </a:rPr>
              <a:t>1,4-1,7</a:t>
            </a:r>
            <a:r>
              <a:rPr lang="en-US" sz="1800" baseline="0" dirty="0">
                <a:solidFill>
                  <a:srgbClr val="7F7F7F"/>
                </a:solidFill>
                <a:ea typeface="PT Sans"/>
                <a:cs typeface="PT Sans"/>
                <a:sym typeface="PT Sans"/>
              </a:rPr>
              <a:t> g/</a:t>
            </a:r>
            <a:r>
              <a:rPr lang="en-US" sz="1800" baseline="0" dirty="0" err="1">
                <a:solidFill>
                  <a:srgbClr val="7F7F7F"/>
                </a:solidFill>
                <a:ea typeface="PT Sans"/>
                <a:cs typeface="PT Sans"/>
                <a:sym typeface="PT Sans"/>
              </a:rPr>
              <a:t>ttkg</a:t>
            </a:r>
            <a:endParaRPr lang="en-US" sz="1800" dirty="0">
              <a:solidFill>
                <a:srgbClr val="7F7F7F"/>
              </a:solidFill>
              <a:ea typeface="PT Sans"/>
              <a:cs typeface="PT Sans"/>
              <a:sym typeface="PT Sans"/>
            </a:endParaRP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58" name="Shape 2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hu-HU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hu-HU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hu-HU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Cím, szöveg és tartalom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Cím és 4 tartalomrész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21859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21859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3"/>
          </p:nvPr>
        </p:nvSpPr>
        <p:spPr>
          <a:xfrm>
            <a:off x="457200" y="3938587"/>
            <a:ext cx="4038599" cy="218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4"/>
          </p:nvPr>
        </p:nvSpPr>
        <p:spPr>
          <a:xfrm>
            <a:off x="4648200" y="3938587"/>
            <a:ext cx="4038599" cy="218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hu-HU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Click to edit Master title style</a:t>
            </a:r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hu-H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hu-H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hu-H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hu-HU"/>
              <a:t>Drag picture to placeholder or click icon to add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hu-HU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u-HU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g"/><Relationship Id="rId13" Type="http://schemas.openxmlformats.org/officeDocument/2006/relationships/image" Target="../media/image44.jpg"/><Relationship Id="rId3" Type="http://schemas.openxmlformats.org/officeDocument/2006/relationships/image" Target="../media/image34.jpg"/><Relationship Id="rId7" Type="http://schemas.openxmlformats.org/officeDocument/2006/relationships/image" Target="../media/image38.jpg"/><Relationship Id="rId12" Type="http://schemas.openxmlformats.org/officeDocument/2006/relationships/image" Target="../media/image43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jpg"/><Relationship Id="rId11" Type="http://schemas.openxmlformats.org/officeDocument/2006/relationships/image" Target="../media/image42.jpg"/><Relationship Id="rId5" Type="http://schemas.openxmlformats.org/officeDocument/2006/relationships/image" Target="../media/image36.jpg"/><Relationship Id="rId10" Type="http://schemas.openxmlformats.org/officeDocument/2006/relationships/image" Target="../media/image41.jpg"/><Relationship Id="rId4" Type="http://schemas.openxmlformats.org/officeDocument/2006/relationships/image" Target="../media/image35.jpg"/><Relationship Id="rId9" Type="http://schemas.openxmlformats.org/officeDocument/2006/relationships/image" Target="../media/image40.jp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8.jpg"/><Relationship Id="rId5" Type="http://schemas.openxmlformats.org/officeDocument/2006/relationships/image" Target="../media/image47.jpg"/><Relationship Id="rId4" Type="http://schemas.openxmlformats.org/officeDocument/2006/relationships/image" Target="../media/image46.jp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1.jpg"/><Relationship Id="rId4" Type="http://schemas.openxmlformats.org/officeDocument/2006/relationships/image" Target="../media/image5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>
            <a:spLocks noGrp="1"/>
          </p:cNvSpPr>
          <p:nvPr>
            <p:ph type="ctrTitle"/>
          </p:nvPr>
        </p:nvSpPr>
        <p:spPr>
          <a:xfrm>
            <a:off x="1" y="1784326"/>
            <a:ext cx="4598126" cy="11882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30555"/>
              <a:buFont typeface="Arial"/>
              <a:buNone/>
            </a:pPr>
            <a:r>
              <a:rPr lang="en-US" sz="36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SPORTTÁPLÁLKOZÁS </a:t>
            </a:r>
            <a:br>
              <a:rPr lang="en-US" sz="36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en-US" sz="36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A GYAKORLATBAN</a:t>
            </a:r>
          </a:p>
        </p:txBody>
      </p:sp>
      <p:sp>
        <p:nvSpPr>
          <p:cNvPr id="201" name="Shape 201"/>
          <p:cNvSpPr txBox="1">
            <a:spLocks noGrp="1"/>
          </p:cNvSpPr>
          <p:nvPr>
            <p:ph type="subTitle" idx="1"/>
          </p:nvPr>
        </p:nvSpPr>
        <p:spPr>
          <a:xfrm>
            <a:off x="0" y="2972625"/>
            <a:ext cx="4549894" cy="127117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-US" sz="1600" dirty="0">
                <a:solidFill>
                  <a:srgbClr val="7F7F7F"/>
                </a:solidFill>
              </a:rPr>
              <a:t>A </a:t>
            </a:r>
            <a:r>
              <a:rPr lang="en-US" sz="1600" dirty="0" err="1">
                <a:solidFill>
                  <a:srgbClr val="7F7F7F"/>
                </a:solidFill>
              </a:rPr>
              <a:t>táplálkozás</a:t>
            </a:r>
            <a:r>
              <a:rPr lang="en-US" sz="1600" dirty="0">
                <a:solidFill>
                  <a:srgbClr val="7F7F7F"/>
                </a:solidFill>
              </a:rPr>
              <a:t> </a:t>
            </a:r>
            <a:r>
              <a:rPr lang="en-US" sz="1600" dirty="0" err="1">
                <a:solidFill>
                  <a:srgbClr val="7F7F7F"/>
                </a:solidFill>
              </a:rPr>
              <a:t>kiemelt</a:t>
            </a:r>
            <a:r>
              <a:rPr lang="en-US" sz="1600" dirty="0">
                <a:solidFill>
                  <a:srgbClr val="7F7F7F"/>
                </a:solidFill>
              </a:rPr>
              <a:t> </a:t>
            </a:r>
            <a:r>
              <a:rPr lang="en-US" sz="1600" dirty="0" err="1">
                <a:solidFill>
                  <a:srgbClr val="7F7F7F"/>
                </a:solidFill>
              </a:rPr>
              <a:t>jelentősége</a:t>
            </a:r>
            <a:r>
              <a:rPr lang="en-US" sz="1600" dirty="0">
                <a:solidFill>
                  <a:srgbClr val="7F7F7F"/>
                </a:solidFill>
              </a:rPr>
              <a:t> </a:t>
            </a:r>
          </a:p>
          <a:p>
            <a:pPr lvl="0" algn="ctr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-US" sz="1600" dirty="0" err="1">
                <a:solidFill>
                  <a:srgbClr val="7F7F7F"/>
                </a:solidFill>
              </a:rPr>
              <a:t>sportolóknál</a:t>
            </a:r>
            <a:r>
              <a:rPr lang="en-US" sz="1600" dirty="0">
                <a:solidFill>
                  <a:srgbClr val="7F7F7F"/>
                </a:solidFill>
              </a:rPr>
              <a:t> </a:t>
            </a:r>
          </a:p>
        </p:txBody>
      </p:sp>
      <p:pic>
        <p:nvPicPr>
          <p:cNvPr id="4" name="Shape 10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0"/>
            <a:ext cx="6205862" cy="1350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615" b="96401" l="4572" r="9746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36301" y="1350301"/>
            <a:ext cx="5507700" cy="55077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 txBox="1"/>
          <p:nvPr/>
        </p:nvSpPr>
        <p:spPr>
          <a:xfrm>
            <a:off x="620499" y="2089751"/>
            <a:ext cx="6019452" cy="281312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R="0" lvl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B8AF"/>
              </a:buClr>
              <a:buSzPct val="25000"/>
            </a:pPr>
            <a:r>
              <a:rPr lang="en-US" sz="1800" b="1" i="0" u="none" strike="noStrike" cap="none" dirty="0">
                <a:solidFill>
                  <a:srgbClr val="7F7F7F"/>
                </a:solidFill>
                <a:latin typeface="+mn-lt"/>
                <a:sym typeface="Arial"/>
              </a:rPr>
              <a:t>1 </a:t>
            </a:r>
            <a:r>
              <a:rPr lang="en-US" sz="1800" b="1" i="0" u="none" strike="noStrike" cap="none" dirty="0" err="1">
                <a:solidFill>
                  <a:srgbClr val="7F7F7F"/>
                </a:solidFill>
                <a:latin typeface="+mn-lt"/>
                <a:sym typeface="Arial"/>
              </a:rPr>
              <a:t>gramm</a:t>
            </a:r>
            <a:r>
              <a:rPr lang="en-US" sz="1800" b="1" i="0" u="none" strike="noStrike" cap="none" dirty="0">
                <a:solidFill>
                  <a:srgbClr val="7F7F7F"/>
                </a:solidFill>
                <a:latin typeface="+mn-lt"/>
                <a:sym typeface="Arial"/>
              </a:rPr>
              <a:t> </a:t>
            </a:r>
            <a:r>
              <a:rPr lang="en-US" sz="1800" b="1" i="0" u="none" strike="noStrike" cap="none" dirty="0" err="1">
                <a:solidFill>
                  <a:srgbClr val="7F7F7F"/>
                </a:solidFill>
                <a:latin typeface="+mn-lt"/>
                <a:sym typeface="Arial"/>
              </a:rPr>
              <a:t>zsír</a:t>
            </a:r>
            <a:r>
              <a:rPr lang="en-US" sz="1800" b="1" i="0" u="none" strike="noStrike" cap="none" dirty="0">
                <a:solidFill>
                  <a:srgbClr val="7F7F7F"/>
                </a:solidFill>
                <a:latin typeface="+mn-lt"/>
                <a:sym typeface="Arial"/>
              </a:rPr>
              <a:t> = 9,3 Kcal</a:t>
            </a:r>
          </a:p>
          <a:p>
            <a:pPr marL="285750" marR="0" lvl="0" indent="-285750" algn="l" rtl="0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-US" sz="1800" dirty="0" err="1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trigliceridként</a:t>
            </a:r>
            <a:r>
              <a:rPr lang="en-US" sz="1800" dirty="0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 </a:t>
            </a:r>
            <a:r>
              <a:rPr lang="en-US" sz="1800" dirty="0" err="1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tárolódnak</a:t>
            </a:r>
            <a:r>
              <a:rPr lang="en-US" sz="1800" dirty="0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 a </a:t>
            </a:r>
            <a:r>
              <a:rPr lang="en-US" sz="1800" dirty="0" err="1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zsírszövetben</a:t>
            </a:r>
            <a:endParaRPr lang="en-US" sz="1800" dirty="0">
              <a:solidFill>
                <a:srgbClr val="7F7F7F"/>
              </a:solidFill>
              <a:latin typeface="+mn-lt"/>
              <a:ea typeface="PT Sans"/>
              <a:cs typeface="PT Sans"/>
              <a:sym typeface="PT Sans"/>
            </a:endParaRPr>
          </a:p>
          <a:p>
            <a:pPr marL="285750" marR="0" lvl="0" indent="-285750" algn="l" rtl="0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-US" sz="1800" dirty="0" err="1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Szerepük</a:t>
            </a:r>
            <a:r>
              <a:rPr lang="en-US" sz="1800" dirty="0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: </a:t>
            </a:r>
            <a:r>
              <a:rPr lang="en-US" sz="1800" dirty="0" err="1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energiaraktár</a:t>
            </a:r>
            <a:r>
              <a:rPr lang="en-US" sz="1800" dirty="0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, </a:t>
            </a:r>
            <a:r>
              <a:rPr lang="en-US" sz="1800" dirty="0" err="1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hormonális</a:t>
            </a:r>
            <a:r>
              <a:rPr lang="en-US" sz="1800" dirty="0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 </a:t>
            </a:r>
            <a:r>
              <a:rPr lang="en-US" sz="1800" dirty="0" err="1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működés</a:t>
            </a:r>
            <a:r>
              <a:rPr lang="en-US" sz="1800" dirty="0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, </a:t>
            </a:r>
            <a:r>
              <a:rPr lang="en-US" sz="1800" dirty="0" err="1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gyulladási</a:t>
            </a:r>
            <a:r>
              <a:rPr lang="en-US" sz="1800" dirty="0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 </a:t>
            </a:r>
            <a:r>
              <a:rPr lang="en-US" sz="1800" dirty="0" err="1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folyamatok</a:t>
            </a:r>
            <a:r>
              <a:rPr lang="en-US" sz="1800" dirty="0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, </a:t>
            </a:r>
            <a:r>
              <a:rPr lang="en-US" sz="1800" dirty="0" err="1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idegrendszer</a:t>
            </a:r>
            <a:r>
              <a:rPr lang="en-US" sz="1800" dirty="0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, </a:t>
            </a:r>
            <a:r>
              <a:rPr lang="en-US" sz="1800" dirty="0" err="1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vitaminfelszívódás</a:t>
            </a:r>
            <a:endParaRPr lang="en-US" sz="1800" dirty="0">
              <a:solidFill>
                <a:srgbClr val="7F7F7F"/>
              </a:solidFill>
              <a:latin typeface="+mn-lt"/>
              <a:ea typeface="PT Sans"/>
              <a:cs typeface="PT Sans"/>
              <a:sym typeface="PT Sans"/>
            </a:endParaRPr>
          </a:p>
          <a:p>
            <a:pPr marR="0" lvl="0" algn="l" rtl="0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Clr>
                <a:srgbClr val="00B8AF"/>
              </a:buClr>
              <a:buSzPct val="100000"/>
            </a:pPr>
            <a:r>
              <a:rPr lang="en-US" sz="1800" dirty="0" err="1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Fajtáik</a:t>
            </a:r>
            <a:r>
              <a:rPr lang="en-US" sz="1800" dirty="0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:</a:t>
            </a:r>
          </a:p>
          <a:p>
            <a:pPr marL="285750" marR="0" lvl="0" indent="-285750" algn="l" rtl="0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-US" sz="1800" dirty="0" err="1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telített</a:t>
            </a:r>
            <a:r>
              <a:rPr lang="en-US" sz="1800" dirty="0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 </a:t>
            </a:r>
            <a:r>
              <a:rPr lang="en-US" sz="1800" dirty="0" err="1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zsírsavak</a:t>
            </a:r>
            <a:endParaRPr lang="en-US" sz="1800" dirty="0">
              <a:solidFill>
                <a:srgbClr val="7F7F7F"/>
              </a:solidFill>
              <a:latin typeface="+mn-lt"/>
              <a:ea typeface="PT Sans"/>
              <a:cs typeface="PT Sans"/>
              <a:sym typeface="PT Sans"/>
            </a:endParaRPr>
          </a:p>
          <a:p>
            <a:pPr marL="285750" marR="0" lvl="0" indent="-285750" algn="l" rtl="0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-US" sz="1800" dirty="0" err="1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egyszeresen</a:t>
            </a:r>
            <a:r>
              <a:rPr lang="en-US" sz="1800" dirty="0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 </a:t>
            </a:r>
            <a:r>
              <a:rPr lang="en-US" sz="1800" dirty="0" err="1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telítetlen</a:t>
            </a:r>
            <a:r>
              <a:rPr lang="en-US" sz="1800" dirty="0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 </a:t>
            </a:r>
            <a:r>
              <a:rPr lang="en-US" sz="1800" dirty="0" err="1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zsírsavak</a:t>
            </a:r>
            <a:endParaRPr lang="en-US" sz="1800" dirty="0">
              <a:solidFill>
                <a:srgbClr val="7F7F7F"/>
              </a:solidFill>
              <a:latin typeface="+mn-lt"/>
              <a:ea typeface="PT Sans"/>
              <a:cs typeface="PT Sans"/>
              <a:sym typeface="PT Sans"/>
            </a:endParaRPr>
          </a:p>
          <a:p>
            <a:pPr marL="285750" marR="0" lvl="0" indent="-285750" algn="l" rtl="0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-US" sz="1800" dirty="0" err="1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többszörösen</a:t>
            </a:r>
            <a:r>
              <a:rPr lang="en-US" sz="1800" dirty="0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 </a:t>
            </a:r>
            <a:r>
              <a:rPr lang="en-US" sz="1800" dirty="0" err="1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telítetlen</a:t>
            </a:r>
            <a:r>
              <a:rPr lang="en-US" sz="1800" dirty="0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 </a:t>
            </a:r>
            <a:r>
              <a:rPr lang="en-US" sz="1800" dirty="0" err="1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zsírsavak</a:t>
            </a:r>
            <a:endParaRPr lang="en-US" sz="1800" dirty="0">
              <a:solidFill>
                <a:srgbClr val="7F7F7F"/>
              </a:solidFill>
              <a:latin typeface="+mn-lt"/>
              <a:ea typeface="PT Sans"/>
              <a:cs typeface="PT Sans"/>
              <a:sym typeface="PT Sans"/>
            </a:endParaRPr>
          </a:p>
          <a:p>
            <a:pPr marR="0" lvl="0" algn="l" rtl="0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rgbClr val="00B8AF"/>
              </a:buClr>
              <a:buSzPct val="100000"/>
            </a:pPr>
            <a:r>
              <a:rPr lang="en-US" sz="1800" dirty="0" err="1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nyugalmi</a:t>
            </a:r>
            <a:r>
              <a:rPr lang="en-US" sz="1800" dirty="0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 </a:t>
            </a:r>
            <a:r>
              <a:rPr lang="en-US" sz="1800" dirty="0" err="1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energianyerés</a:t>
            </a:r>
            <a:r>
              <a:rPr lang="en-US" sz="1800" dirty="0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 90%-</a:t>
            </a:r>
            <a:r>
              <a:rPr lang="en-US" sz="1800" dirty="0" err="1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át</a:t>
            </a:r>
            <a:r>
              <a:rPr lang="en-US" sz="1800" dirty="0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 a </a:t>
            </a:r>
            <a:r>
              <a:rPr lang="en-US" sz="1800" dirty="0" err="1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zsírok</a:t>
            </a:r>
            <a:r>
              <a:rPr lang="en-US" sz="1800" dirty="0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 </a:t>
            </a:r>
            <a:r>
              <a:rPr lang="en-US" sz="1800" dirty="0" err="1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biztosítják</a:t>
            </a:r>
            <a:endParaRPr lang="en-US" sz="1800" dirty="0">
              <a:solidFill>
                <a:srgbClr val="7F7F7F"/>
              </a:solidFill>
              <a:latin typeface="+mn-lt"/>
              <a:ea typeface="PT Sans"/>
              <a:cs typeface="PT Sans"/>
              <a:sym typeface="PT Sans"/>
            </a:endParaRPr>
          </a:p>
        </p:txBody>
      </p:sp>
      <p:pic>
        <p:nvPicPr>
          <p:cNvPr id="271" name="Shape 27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39951" y="2041526"/>
            <a:ext cx="2234752" cy="144675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 cmpd="sng">
            <a:solidFill>
              <a:srgbClr val="EAEAEA"/>
            </a:solidFill>
            <a:prstDash val="solid"/>
            <a:miter/>
            <a:headEnd type="none" w="med" len="med"/>
            <a:tailEnd type="none" w="med" len="med"/>
          </a:ln>
          <a:effectLst>
            <a:reflection stA="33000" endPos="28000" dist="5000" dir="5400000" sy="-100000" algn="bl" rotWithShape="0"/>
          </a:effectLst>
        </p:spPr>
      </p:pic>
      <p:pic>
        <p:nvPicPr>
          <p:cNvPr id="6" name="Shape 10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66538" y="0"/>
            <a:ext cx="6205862" cy="135030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hape 233"/>
          <p:cNvSpPr txBox="1"/>
          <p:nvPr/>
        </p:nvSpPr>
        <p:spPr>
          <a:xfrm>
            <a:off x="989458" y="1141326"/>
            <a:ext cx="7062600" cy="71707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8AF"/>
              </a:buClr>
              <a:buSzPct val="25000"/>
              <a:buFont typeface="PT Sans"/>
              <a:buNone/>
            </a:pPr>
            <a:r>
              <a:rPr lang="en-US" sz="3600" b="1" dirty="0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2. </a:t>
            </a:r>
            <a:r>
              <a:rPr lang="en-US" sz="3000" b="1" dirty="0" err="1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Sporttáplálkozás</a:t>
            </a:r>
            <a:r>
              <a:rPr lang="en-US" sz="3000" b="1" dirty="0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 </a:t>
            </a:r>
            <a:r>
              <a:rPr lang="en-US" sz="3000" b="1" dirty="0" err="1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tudományos</a:t>
            </a:r>
            <a:r>
              <a:rPr lang="en-US" sz="3000" b="1" dirty="0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 </a:t>
            </a:r>
            <a:r>
              <a:rPr lang="en-US" sz="3000" b="1" dirty="0" err="1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alapjai</a:t>
            </a:r>
            <a:endParaRPr lang="en-US" sz="3000" b="1" dirty="0">
              <a:solidFill>
                <a:srgbClr val="7F7F7F"/>
              </a:solidFill>
              <a:latin typeface="+mn-lt"/>
              <a:ea typeface="PT Sans"/>
              <a:cs typeface="PT Sans"/>
              <a:sym typeface="PT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8AF"/>
              </a:buClr>
              <a:buSzPct val="25000"/>
              <a:buFont typeface="PT Sans"/>
              <a:buNone/>
            </a:pPr>
            <a:r>
              <a:rPr lang="en-US" sz="3000" b="1" dirty="0" err="1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Zsírok</a:t>
            </a:r>
            <a:endParaRPr lang="en-US" sz="3000" b="1" dirty="0">
              <a:solidFill>
                <a:srgbClr val="7F7F7F"/>
              </a:solidFill>
              <a:latin typeface="+mn-lt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Shape 27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95987" y="2504036"/>
            <a:ext cx="3517799" cy="20289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77" name="Shape 277"/>
          <p:cNvSpPr txBox="1">
            <a:spLocks noGrp="1"/>
          </p:cNvSpPr>
          <p:nvPr>
            <p:ph idx="1"/>
          </p:nvPr>
        </p:nvSpPr>
        <p:spPr>
          <a:xfrm>
            <a:off x="395275" y="2387600"/>
            <a:ext cx="5100600" cy="25954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B8AF"/>
              </a:buClr>
              <a:buSzPct val="25000"/>
              <a:buFont typeface="PT Sans"/>
              <a:buNone/>
            </a:pPr>
            <a:r>
              <a:rPr lang="en-US" sz="1800" b="0" i="0" u="none" dirty="0">
                <a:solidFill>
                  <a:srgbClr val="7F7F7F"/>
                </a:solidFill>
                <a:ea typeface="PT Sans"/>
                <a:cs typeface="PT Sans"/>
                <a:sym typeface="PT Sans"/>
              </a:rPr>
              <a:t>1 </a:t>
            </a:r>
            <a:r>
              <a:rPr lang="en-US" sz="1800" b="0" i="0" u="none" dirty="0" err="1">
                <a:solidFill>
                  <a:srgbClr val="7F7F7F"/>
                </a:solidFill>
                <a:ea typeface="PT Sans"/>
                <a:cs typeface="PT Sans"/>
                <a:sym typeface="PT Sans"/>
              </a:rPr>
              <a:t>gramm</a:t>
            </a:r>
            <a:r>
              <a:rPr lang="en-US" sz="1800" b="0" i="0" u="none" dirty="0">
                <a:solidFill>
                  <a:srgbClr val="7F7F7F"/>
                </a:solidFill>
                <a:ea typeface="PT Sans"/>
                <a:cs typeface="PT Sans"/>
                <a:sym typeface="PT Sans"/>
              </a:rPr>
              <a:t> </a:t>
            </a:r>
            <a:r>
              <a:rPr lang="en-US" sz="1800" b="0" i="0" u="none" dirty="0" err="1">
                <a:solidFill>
                  <a:srgbClr val="7F7F7F"/>
                </a:solidFill>
                <a:ea typeface="PT Sans"/>
                <a:cs typeface="PT Sans"/>
                <a:sym typeface="PT Sans"/>
              </a:rPr>
              <a:t>szénhidrát</a:t>
            </a:r>
            <a:r>
              <a:rPr lang="en-US" sz="1800" b="0" i="0" u="none" dirty="0">
                <a:solidFill>
                  <a:srgbClr val="7F7F7F"/>
                </a:solidFill>
                <a:ea typeface="PT Sans"/>
                <a:cs typeface="PT Sans"/>
                <a:sym typeface="PT Sans"/>
              </a:rPr>
              <a:t> = 4,1 Kcal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B8AF"/>
              </a:buClr>
              <a:buSzPct val="25000"/>
              <a:buFont typeface="PT Sans"/>
              <a:buNone/>
            </a:pPr>
            <a:r>
              <a:rPr lang="en-US" sz="1800" b="0" dirty="0" err="1">
                <a:solidFill>
                  <a:srgbClr val="7F7F7F"/>
                </a:solidFill>
                <a:ea typeface="PT Sans"/>
                <a:cs typeface="PT Sans"/>
                <a:sym typeface="PT Sans"/>
              </a:rPr>
              <a:t>Szükséglet</a:t>
            </a:r>
            <a:r>
              <a:rPr lang="en-US" sz="1800" b="0" dirty="0">
                <a:solidFill>
                  <a:srgbClr val="7F7F7F"/>
                </a:solidFill>
                <a:ea typeface="PT Sans"/>
                <a:cs typeface="PT Sans"/>
                <a:sym typeface="PT Sans"/>
              </a:rPr>
              <a:t>: 6-10 g/</a:t>
            </a:r>
            <a:r>
              <a:rPr lang="en-US" sz="1800" b="0" dirty="0" err="1">
                <a:solidFill>
                  <a:srgbClr val="7F7F7F"/>
                </a:solidFill>
                <a:ea typeface="PT Sans"/>
                <a:cs typeface="PT Sans"/>
                <a:sym typeface="PT Sans"/>
              </a:rPr>
              <a:t>ttkg</a:t>
            </a:r>
            <a:endParaRPr lang="en-US" sz="1800" b="0" dirty="0">
              <a:solidFill>
                <a:srgbClr val="7F7F7F"/>
              </a:solidFill>
              <a:ea typeface="PT Sans"/>
              <a:cs typeface="PT Sans"/>
              <a:sym typeface="PT Sans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-US" sz="1800" b="0" dirty="0" err="1">
                <a:solidFill>
                  <a:srgbClr val="7F7F7F"/>
                </a:solidFill>
                <a:ea typeface="PT Sans"/>
                <a:cs typeface="PT Sans"/>
                <a:sym typeface="PT Sans"/>
              </a:rPr>
              <a:t>Sporttevékenység</a:t>
            </a:r>
            <a:r>
              <a:rPr lang="en-US" sz="1800" b="0" dirty="0">
                <a:solidFill>
                  <a:srgbClr val="7F7F7F"/>
                </a:solidFill>
                <a:ea typeface="PT Sans"/>
                <a:cs typeface="PT Sans"/>
                <a:sym typeface="PT Sans"/>
              </a:rPr>
              <a:t> </a:t>
            </a:r>
            <a:r>
              <a:rPr lang="en-US" sz="1800" b="0" dirty="0" err="1">
                <a:solidFill>
                  <a:srgbClr val="7F7F7F"/>
                </a:solidFill>
                <a:ea typeface="PT Sans"/>
                <a:cs typeface="PT Sans"/>
                <a:sym typeface="PT Sans"/>
              </a:rPr>
              <a:t>során</a:t>
            </a:r>
            <a:r>
              <a:rPr lang="en-US" sz="1800" b="0" dirty="0">
                <a:solidFill>
                  <a:srgbClr val="7F7F7F"/>
                </a:solidFill>
                <a:ea typeface="PT Sans"/>
                <a:cs typeface="PT Sans"/>
                <a:sym typeface="PT Sans"/>
              </a:rPr>
              <a:t> a </a:t>
            </a:r>
            <a:r>
              <a:rPr lang="en-US" sz="1800" b="0" dirty="0" err="1">
                <a:solidFill>
                  <a:srgbClr val="7F7F7F"/>
                </a:solidFill>
                <a:ea typeface="PT Sans"/>
                <a:cs typeface="PT Sans"/>
                <a:sym typeface="PT Sans"/>
              </a:rPr>
              <a:t>legfontosabb</a:t>
            </a:r>
            <a:endParaRPr lang="en-US" sz="1800" b="0" dirty="0">
              <a:solidFill>
                <a:srgbClr val="7F7F7F"/>
              </a:solidFill>
              <a:ea typeface="PT Sans"/>
              <a:cs typeface="PT Sans"/>
              <a:sym typeface="PT Sans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-US" sz="1800" b="0" dirty="0" err="1">
                <a:solidFill>
                  <a:srgbClr val="7F7F7F"/>
                </a:solidFill>
                <a:ea typeface="PT Sans"/>
                <a:cs typeface="PT Sans"/>
                <a:sym typeface="PT Sans"/>
              </a:rPr>
              <a:t>energiaforrás</a:t>
            </a:r>
            <a:endParaRPr lang="en-US" sz="1800" b="0" dirty="0">
              <a:solidFill>
                <a:srgbClr val="7F7F7F"/>
              </a:solidFill>
              <a:ea typeface="PT Sans"/>
              <a:cs typeface="PT Sans"/>
              <a:sym typeface="PT Sans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-US" sz="1800" b="0" i="0" u="none" dirty="0" err="1">
                <a:solidFill>
                  <a:srgbClr val="7F7F7F"/>
                </a:solidFill>
                <a:ea typeface="PT Sans"/>
                <a:cs typeface="PT Sans"/>
                <a:sym typeface="PT Sans"/>
              </a:rPr>
              <a:t>Glikogén</a:t>
            </a:r>
            <a:r>
              <a:rPr lang="en-US" sz="1800" b="0" i="0" u="none" dirty="0">
                <a:solidFill>
                  <a:srgbClr val="7F7F7F"/>
                </a:solidFill>
                <a:ea typeface="PT Sans"/>
                <a:cs typeface="PT Sans"/>
                <a:sym typeface="PT Sans"/>
              </a:rPr>
              <a:t> </a:t>
            </a:r>
            <a:r>
              <a:rPr lang="en-US" sz="1800" b="0" i="0" u="none" dirty="0" err="1">
                <a:solidFill>
                  <a:srgbClr val="7F7F7F"/>
                </a:solidFill>
                <a:ea typeface="PT Sans"/>
                <a:cs typeface="PT Sans"/>
                <a:sym typeface="PT Sans"/>
              </a:rPr>
              <a:t>formájában</a:t>
            </a:r>
            <a:r>
              <a:rPr lang="en-US" sz="1800" b="0" i="0" u="none" dirty="0">
                <a:solidFill>
                  <a:srgbClr val="7F7F7F"/>
                </a:solidFill>
                <a:ea typeface="PT Sans"/>
                <a:cs typeface="PT Sans"/>
                <a:sym typeface="PT Sans"/>
              </a:rPr>
              <a:t> </a:t>
            </a:r>
            <a:r>
              <a:rPr lang="en-US" sz="1800" b="0" i="0" u="none" dirty="0" err="1">
                <a:solidFill>
                  <a:srgbClr val="7F7F7F"/>
                </a:solidFill>
                <a:ea typeface="PT Sans"/>
                <a:cs typeface="PT Sans"/>
                <a:sym typeface="PT Sans"/>
              </a:rPr>
              <a:t>raktározódnak</a:t>
            </a:r>
            <a:r>
              <a:rPr lang="en-US" sz="1800" b="0" i="0" u="none" dirty="0">
                <a:solidFill>
                  <a:srgbClr val="7F7F7F"/>
                </a:solidFill>
                <a:ea typeface="PT Sans"/>
                <a:cs typeface="PT Sans"/>
                <a:sym typeface="PT Sans"/>
              </a:rPr>
              <a:t> a </a:t>
            </a:r>
            <a:r>
              <a:rPr lang="en-US" sz="1800" b="0" i="0" u="none" dirty="0" err="1">
                <a:solidFill>
                  <a:srgbClr val="7F7F7F"/>
                </a:solidFill>
                <a:ea typeface="PT Sans"/>
                <a:cs typeface="PT Sans"/>
                <a:sym typeface="PT Sans"/>
              </a:rPr>
              <a:t>májban</a:t>
            </a:r>
            <a:r>
              <a:rPr lang="en-US" sz="1800" b="0" i="0" u="none" dirty="0">
                <a:solidFill>
                  <a:srgbClr val="7F7F7F"/>
                </a:solidFill>
                <a:ea typeface="PT Sans"/>
                <a:cs typeface="PT Sans"/>
                <a:sym typeface="PT Sans"/>
              </a:rPr>
              <a:t> 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-US" sz="1800" b="0" i="0" u="none" dirty="0" err="1">
                <a:solidFill>
                  <a:srgbClr val="7F7F7F"/>
                </a:solidFill>
                <a:ea typeface="PT Sans"/>
                <a:cs typeface="PT Sans"/>
                <a:sym typeface="PT Sans"/>
              </a:rPr>
              <a:t>és</a:t>
            </a:r>
            <a:r>
              <a:rPr lang="en-US" sz="1800" b="0" i="0" u="none" dirty="0">
                <a:solidFill>
                  <a:srgbClr val="7F7F7F"/>
                </a:solidFill>
                <a:ea typeface="PT Sans"/>
                <a:cs typeface="PT Sans"/>
                <a:sym typeface="PT Sans"/>
              </a:rPr>
              <a:t> </a:t>
            </a:r>
            <a:r>
              <a:rPr lang="en-US" sz="1800" b="0" i="0" u="none" dirty="0" err="1">
                <a:solidFill>
                  <a:srgbClr val="7F7F7F"/>
                </a:solidFill>
                <a:ea typeface="PT Sans"/>
                <a:cs typeface="PT Sans"/>
                <a:sym typeface="PT Sans"/>
              </a:rPr>
              <a:t>az</a:t>
            </a:r>
            <a:r>
              <a:rPr lang="en-US" sz="1800" b="0" i="0" u="none" dirty="0">
                <a:solidFill>
                  <a:srgbClr val="7F7F7F"/>
                </a:solidFill>
                <a:ea typeface="PT Sans"/>
                <a:cs typeface="PT Sans"/>
                <a:sym typeface="PT Sans"/>
              </a:rPr>
              <a:t> </a:t>
            </a:r>
            <a:r>
              <a:rPr lang="en-US" sz="1800" b="0" i="0" u="none" dirty="0" err="1">
                <a:solidFill>
                  <a:srgbClr val="7F7F7F"/>
                </a:solidFill>
                <a:ea typeface="PT Sans"/>
                <a:cs typeface="PT Sans"/>
                <a:sym typeface="PT Sans"/>
              </a:rPr>
              <a:t>izmokban</a:t>
            </a:r>
            <a:endParaRPr lang="en-US" sz="1800" b="0" dirty="0">
              <a:solidFill>
                <a:srgbClr val="7F7F7F"/>
              </a:solidFill>
              <a:ea typeface="PT Sans"/>
              <a:cs typeface="PT Sans"/>
              <a:sym typeface="PT Sans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-US" sz="1800" b="0" dirty="0" err="1">
                <a:solidFill>
                  <a:srgbClr val="7F7F7F"/>
                </a:solidFill>
                <a:ea typeface="PT Sans"/>
                <a:cs typeface="PT Sans"/>
                <a:sym typeface="PT Sans"/>
              </a:rPr>
              <a:t>Máj</a:t>
            </a:r>
            <a:r>
              <a:rPr lang="en-US" sz="1800" b="0" dirty="0">
                <a:solidFill>
                  <a:srgbClr val="7F7F7F"/>
                </a:solidFill>
                <a:ea typeface="PT Sans"/>
                <a:cs typeface="PT Sans"/>
                <a:sym typeface="PT Sans"/>
              </a:rPr>
              <a:t> </a:t>
            </a:r>
            <a:r>
              <a:rPr lang="en-US" sz="1800" b="0" dirty="0" err="1">
                <a:solidFill>
                  <a:srgbClr val="7F7F7F"/>
                </a:solidFill>
                <a:ea typeface="PT Sans"/>
                <a:cs typeface="PT Sans"/>
                <a:sym typeface="PT Sans"/>
              </a:rPr>
              <a:t>glikgénraktárának</a:t>
            </a:r>
            <a:r>
              <a:rPr lang="en-US" sz="1800" b="0" dirty="0">
                <a:solidFill>
                  <a:srgbClr val="7F7F7F"/>
                </a:solidFill>
                <a:ea typeface="PT Sans"/>
                <a:cs typeface="PT Sans"/>
                <a:sym typeface="PT Sans"/>
              </a:rPr>
              <a:t> </a:t>
            </a:r>
            <a:r>
              <a:rPr lang="en-US" sz="1800" b="0" dirty="0" err="1">
                <a:solidFill>
                  <a:srgbClr val="7F7F7F"/>
                </a:solidFill>
                <a:ea typeface="PT Sans"/>
                <a:cs typeface="PT Sans"/>
                <a:sym typeface="PT Sans"/>
              </a:rPr>
              <a:t>kimerülése</a:t>
            </a:r>
            <a:r>
              <a:rPr lang="en-US" sz="1800" b="0" dirty="0">
                <a:solidFill>
                  <a:srgbClr val="7F7F7F"/>
                </a:solidFill>
                <a:ea typeface="PT Sans"/>
                <a:cs typeface="PT Sans"/>
                <a:sym typeface="PT Sans"/>
              </a:rPr>
              <a:t> </a:t>
            </a:r>
            <a:r>
              <a:rPr lang="en-US" sz="1800" b="0" dirty="0" err="1">
                <a:solidFill>
                  <a:srgbClr val="7F7F7F"/>
                </a:solidFill>
                <a:ea typeface="PT Sans"/>
                <a:cs typeface="PT Sans"/>
                <a:sym typeface="PT Sans"/>
              </a:rPr>
              <a:t>vércukorszint</a:t>
            </a:r>
            <a:r>
              <a:rPr lang="en-US" sz="1800" b="0" dirty="0">
                <a:solidFill>
                  <a:srgbClr val="7F7F7F"/>
                </a:solidFill>
                <a:ea typeface="PT Sans"/>
                <a:cs typeface="PT Sans"/>
                <a:sym typeface="PT Sans"/>
              </a:rPr>
              <a:t> </a:t>
            </a:r>
            <a:r>
              <a:rPr lang="en-US" sz="1800" b="0" dirty="0" err="1">
                <a:solidFill>
                  <a:srgbClr val="7F7F7F"/>
                </a:solidFill>
                <a:ea typeface="PT Sans"/>
                <a:cs typeface="PT Sans"/>
                <a:sym typeface="PT Sans"/>
              </a:rPr>
              <a:t>leesést</a:t>
            </a:r>
            <a:r>
              <a:rPr lang="en-US" sz="1800" b="0" dirty="0">
                <a:solidFill>
                  <a:srgbClr val="7F7F7F"/>
                </a:solidFill>
                <a:ea typeface="PT Sans"/>
                <a:cs typeface="PT Sans"/>
                <a:sym typeface="PT Sans"/>
              </a:rPr>
              <a:t> </a:t>
            </a:r>
            <a:r>
              <a:rPr lang="en-US" sz="1800" b="0" dirty="0" err="1">
                <a:solidFill>
                  <a:srgbClr val="7F7F7F"/>
                </a:solidFill>
                <a:ea typeface="PT Sans"/>
                <a:cs typeface="PT Sans"/>
                <a:sym typeface="PT Sans"/>
              </a:rPr>
              <a:t>eredményezhet</a:t>
            </a:r>
            <a:r>
              <a:rPr lang="en-US" sz="1800" b="0" dirty="0">
                <a:solidFill>
                  <a:srgbClr val="7F7F7F"/>
                </a:solidFill>
                <a:ea typeface="PT Sans"/>
                <a:cs typeface="PT Sans"/>
                <a:sym typeface="PT Sans"/>
              </a:rPr>
              <a:t> – </a:t>
            </a:r>
            <a:r>
              <a:rPr lang="en-US" sz="1800" b="0" dirty="0" err="1">
                <a:solidFill>
                  <a:srgbClr val="7F7F7F"/>
                </a:solidFill>
                <a:ea typeface="PT Sans"/>
                <a:cs typeface="PT Sans"/>
                <a:sym typeface="PT Sans"/>
              </a:rPr>
              <a:t>következmény</a:t>
            </a:r>
            <a:r>
              <a:rPr lang="en-US" sz="1800" b="0" dirty="0">
                <a:solidFill>
                  <a:srgbClr val="7F7F7F"/>
                </a:solidFill>
                <a:ea typeface="PT Sans"/>
                <a:cs typeface="PT Sans"/>
                <a:sym typeface="PT Sans"/>
              </a:rPr>
              <a:t>: </a:t>
            </a:r>
            <a:r>
              <a:rPr lang="en-US" sz="1800" b="0" dirty="0" err="1">
                <a:solidFill>
                  <a:srgbClr val="7F7F7F"/>
                </a:solidFill>
                <a:ea typeface="PT Sans"/>
                <a:cs typeface="PT Sans"/>
                <a:sym typeface="PT Sans"/>
              </a:rPr>
              <a:t>teljesítménycsökkenés</a:t>
            </a:r>
            <a:endParaRPr lang="en-US" sz="1800" b="0" dirty="0">
              <a:solidFill>
                <a:srgbClr val="7F7F7F"/>
              </a:solidFill>
              <a:ea typeface="PT Sans"/>
              <a:cs typeface="PT Sans"/>
              <a:sym typeface="PT Sans"/>
            </a:endParaRPr>
          </a:p>
        </p:txBody>
      </p:sp>
      <p:pic>
        <p:nvPicPr>
          <p:cNvPr id="6" name="Shape 10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66538" y="0"/>
            <a:ext cx="6205862" cy="135030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hape 233"/>
          <p:cNvSpPr txBox="1"/>
          <p:nvPr/>
        </p:nvSpPr>
        <p:spPr>
          <a:xfrm>
            <a:off x="989458" y="1141326"/>
            <a:ext cx="7062600" cy="71707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8AF"/>
              </a:buClr>
              <a:buSzPct val="25000"/>
              <a:buFont typeface="PT Sans"/>
              <a:buNone/>
            </a:pPr>
            <a:r>
              <a:rPr lang="en-US" sz="3600" b="1" dirty="0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2. </a:t>
            </a:r>
            <a:r>
              <a:rPr lang="en-US" sz="3000" b="1" dirty="0" err="1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Sporttáplálkozás</a:t>
            </a:r>
            <a:r>
              <a:rPr lang="en-US" sz="3000" b="1" dirty="0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 </a:t>
            </a:r>
            <a:r>
              <a:rPr lang="en-US" sz="3000" b="1" dirty="0" err="1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tudományos</a:t>
            </a:r>
            <a:r>
              <a:rPr lang="en-US" sz="3000" b="1" dirty="0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 </a:t>
            </a:r>
            <a:r>
              <a:rPr lang="en-US" sz="3000" b="1" dirty="0" err="1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alapjai</a:t>
            </a:r>
            <a:endParaRPr lang="en-US" sz="3000" b="1" dirty="0">
              <a:solidFill>
                <a:srgbClr val="7F7F7F"/>
              </a:solidFill>
              <a:latin typeface="+mn-lt"/>
              <a:ea typeface="PT Sans"/>
              <a:cs typeface="PT Sans"/>
              <a:sym typeface="PT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8AF"/>
              </a:buClr>
              <a:buSzPct val="25000"/>
              <a:buFont typeface="PT Sans"/>
              <a:buNone/>
            </a:pPr>
            <a:r>
              <a:rPr lang="en-US" sz="3000" b="1" dirty="0" err="1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Szénhidrátok</a:t>
            </a:r>
            <a:endParaRPr lang="en-US" sz="3000" b="1" dirty="0">
              <a:solidFill>
                <a:srgbClr val="7F7F7F"/>
              </a:solidFill>
              <a:latin typeface="+mn-lt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 txBox="1"/>
          <p:nvPr/>
        </p:nvSpPr>
        <p:spPr>
          <a:xfrm>
            <a:off x="466243" y="2234427"/>
            <a:ext cx="5530613" cy="284527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B8AF"/>
              </a:buClr>
              <a:buSzPct val="25000"/>
              <a:buFont typeface="PT Sans"/>
              <a:buNone/>
            </a:pPr>
            <a:r>
              <a:rPr lang="en-US" sz="1600" b="1" i="0" u="none" strike="noStrike" cap="none" dirty="0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A </a:t>
            </a:r>
            <a:r>
              <a:rPr lang="en-US" sz="1600" b="1" i="0" u="none" strike="noStrike" cap="none" dirty="0" err="1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javasolt</a:t>
            </a:r>
            <a:r>
              <a:rPr lang="en-US" sz="1600" b="1" i="0" u="none" strike="noStrike" cap="none" dirty="0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 </a:t>
            </a:r>
            <a:r>
              <a:rPr lang="en-US" sz="1600" b="1" i="0" u="none" strike="noStrike" cap="none" dirty="0" err="1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napi</a:t>
            </a:r>
            <a:r>
              <a:rPr lang="en-US" sz="1600" b="1" i="0" u="none" strike="noStrike" cap="none" dirty="0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 </a:t>
            </a:r>
            <a:r>
              <a:rPr lang="en-US" sz="1600" b="1" i="0" u="none" strike="noStrike" cap="none" dirty="0" err="1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mennyiség</a:t>
            </a:r>
            <a:r>
              <a:rPr lang="en-US" sz="1600" b="1" i="0" u="none" strike="noStrike" cap="none" dirty="0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: </a:t>
            </a:r>
            <a:r>
              <a:rPr lang="en-US" sz="1600" b="1" dirty="0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30</a:t>
            </a:r>
            <a:r>
              <a:rPr lang="en-US" sz="1600" b="1" i="0" u="none" strike="noStrike" cap="none" dirty="0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-35 g</a:t>
            </a: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B8AF"/>
              </a:buClr>
              <a:buSzPct val="25000"/>
              <a:buFont typeface="PT Sans"/>
              <a:buNone/>
            </a:pPr>
            <a:r>
              <a:rPr lang="en-US" sz="1600" b="1" dirty="0" err="1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Szerep</a:t>
            </a:r>
            <a:r>
              <a:rPr lang="en-US" sz="1600" b="1" dirty="0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: </a:t>
            </a:r>
            <a:r>
              <a:rPr lang="en-US" sz="1600" dirty="0" err="1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növelik</a:t>
            </a:r>
            <a:r>
              <a:rPr lang="en-US" sz="1600" dirty="0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 a </a:t>
            </a:r>
            <a:r>
              <a:rPr lang="en-US" sz="1600" dirty="0" err="1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bél</a:t>
            </a:r>
            <a:r>
              <a:rPr lang="en-US" sz="1600" dirty="0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 </a:t>
            </a:r>
            <a:r>
              <a:rPr lang="en-US" sz="1600" dirty="0" err="1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motilitását</a:t>
            </a:r>
            <a:r>
              <a:rPr lang="en-US" sz="1600" dirty="0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, </a:t>
            </a:r>
            <a:r>
              <a:rPr lang="en-US" sz="1600" dirty="0" err="1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kedvezően</a:t>
            </a:r>
            <a:r>
              <a:rPr lang="en-US" sz="1600" dirty="0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 </a:t>
            </a:r>
            <a:r>
              <a:rPr lang="en-US" sz="1600" dirty="0" err="1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befolyásolják</a:t>
            </a:r>
            <a:r>
              <a:rPr lang="en-US" sz="1600" dirty="0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 a </a:t>
            </a:r>
            <a:r>
              <a:rPr lang="en-US" sz="1600" dirty="0" err="1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vér</a:t>
            </a:r>
            <a:r>
              <a:rPr lang="en-US" sz="1600" dirty="0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 </a:t>
            </a:r>
            <a:r>
              <a:rPr lang="en-US" sz="1600" dirty="0" err="1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lipidértékeit</a:t>
            </a:r>
            <a:r>
              <a:rPr lang="en-US" sz="1600" dirty="0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, </a:t>
            </a:r>
            <a:r>
              <a:rPr lang="en-US" sz="1600" dirty="0" err="1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magas</a:t>
            </a:r>
            <a:r>
              <a:rPr lang="en-US" sz="1600" dirty="0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 </a:t>
            </a:r>
            <a:r>
              <a:rPr lang="en-US" sz="1600" dirty="0" err="1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telítőértékűek</a:t>
            </a:r>
            <a:r>
              <a:rPr lang="en-US" sz="1600" dirty="0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, </a:t>
            </a:r>
            <a:r>
              <a:rPr lang="en-US" sz="1600" dirty="0" err="1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prebiotikus</a:t>
            </a:r>
            <a:r>
              <a:rPr lang="en-US" sz="1600" dirty="0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 </a:t>
            </a:r>
            <a:r>
              <a:rPr lang="en-US" sz="1600" dirty="0" err="1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szerep</a:t>
            </a:r>
            <a:endParaRPr lang="en-US" sz="1600" dirty="0">
              <a:solidFill>
                <a:srgbClr val="7F7F7F"/>
              </a:solidFill>
              <a:latin typeface="+mn-lt"/>
              <a:ea typeface="PT Sans"/>
              <a:cs typeface="PT Sans"/>
              <a:sym typeface="PT Sans"/>
            </a:endParaRP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B8AF"/>
              </a:buClr>
              <a:buSzPct val="25000"/>
              <a:buFont typeface="PT Sans"/>
              <a:buNone/>
            </a:pPr>
            <a:r>
              <a:rPr lang="en-US" sz="1600" b="1" dirty="0" err="1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Fajtáik</a:t>
            </a:r>
            <a:r>
              <a:rPr lang="en-US" sz="1600" b="1" dirty="0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:</a:t>
            </a:r>
          </a:p>
          <a:p>
            <a:pPr marL="285750" marR="0" lvl="0" indent="-2857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-US" sz="1600" dirty="0" err="1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Vízben</a:t>
            </a:r>
            <a:r>
              <a:rPr lang="en-US" sz="1600" dirty="0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 </a:t>
            </a:r>
            <a:r>
              <a:rPr lang="en-US" sz="1600" dirty="0" err="1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oldódó</a:t>
            </a:r>
            <a:r>
              <a:rPr lang="en-US" sz="1600" dirty="0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 </a:t>
            </a:r>
            <a:r>
              <a:rPr lang="en-US" sz="1600" dirty="0" err="1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rostok</a:t>
            </a:r>
            <a:endParaRPr lang="en-US" sz="1600" dirty="0">
              <a:solidFill>
                <a:srgbClr val="7F7F7F"/>
              </a:solidFill>
              <a:latin typeface="+mn-lt"/>
              <a:ea typeface="PT Sans"/>
              <a:cs typeface="PT Sans"/>
              <a:sym typeface="PT Sans"/>
            </a:endParaRPr>
          </a:p>
          <a:p>
            <a:pPr marL="285750" marR="0" lvl="0" indent="-2857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-US" sz="1600" dirty="0" err="1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Vízben</a:t>
            </a:r>
            <a:r>
              <a:rPr lang="en-US" sz="1600" dirty="0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 </a:t>
            </a:r>
            <a:r>
              <a:rPr lang="en-US" sz="1600" dirty="0" err="1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nem</a:t>
            </a:r>
            <a:r>
              <a:rPr lang="en-US" sz="1600" dirty="0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 </a:t>
            </a:r>
            <a:r>
              <a:rPr lang="en-US" sz="1600" dirty="0" err="1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oldódó</a:t>
            </a:r>
            <a:r>
              <a:rPr lang="en-US" sz="1600" dirty="0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 </a:t>
            </a:r>
            <a:r>
              <a:rPr lang="en-US" sz="1600" dirty="0" err="1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rostok</a:t>
            </a:r>
            <a:endParaRPr lang="en-US" sz="1600" dirty="0">
              <a:solidFill>
                <a:srgbClr val="7F7F7F"/>
              </a:solidFill>
              <a:latin typeface="+mn-lt"/>
              <a:ea typeface="PT Sans"/>
              <a:cs typeface="PT Sans"/>
              <a:sym typeface="PT Sans"/>
            </a:endParaRP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B8AF"/>
              </a:buClr>
              <a:buSzPct val="25000"/>
              <a:buFont typeface="PT Sans"/>
              <a:buNone/>
            </a:pPr>
            <a:r>
              <a:rPr lang="en-US" sz="1600" b="1" dirty="0" err="1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Forrásaik</a:t>
            </a:r>
            <a:r>
              <a:rPr lang="en-US" sz="1600" b="1" dirty="0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:</a:t>
            </a: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B8AF"/>
              </a:buClr>
              <a:buSzPct val="25000"/>
              <a:buFont typeface="PT Sans"/>
              <a:buNone/>
            </a:pPr>
            <a:r>
              <a:rPr lang="en-US" sz="1600" dirty="0" err="1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növényi</a:t>
            </a:r>
            <a:r>
              <a:rPr lang="en-US" sz="1600" dirty="0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 </a:t>
            </a:r>
            <a:r>
              <a:rPr lang="en-US" sz="1600" dirty="0" err="1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eredetű</a:t>
            </a:r>
            <a:r>
              <a:rPr lang="en-US" sz="1600" dirty="0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 </a:t>
            </a:r>
            <a:r>
              <a:rPr lang="en-US" sz="1600" dirty="0" err="1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élelmiszerek</a:t>
            </a:r>
            <a:r>
              <a:rPr lang="en-US" sz="1600" dirty="0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: </a:t>
            </a:r>
            <a:r>
              <a:rPr lang="en-US" sz="1600" dirty="0" err="1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zöldségek</a:t>
            </a:r>
            <a:r>
              <a:rPr lang="en-US" sz="1600" dirty="0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, </a:t>
            </a:r>
            <a:r>
              <a:rPr lang="en-US" sz="1600" dirty="0" err="1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gyümölcsök</a:t>
            </a:r>
            <a:r>
              <a:rPr lang="en-US" sz="1600" dirty="0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, </a:t>
            </a:r>
            <a:r>
              <a:rPr lang="en-US" sz="1600" dirty="0" err="1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gabonák</a:t>
            </a:r>
            <a:endParaRPr lang="en-US" sz="1600" dirty="0">
              <a:solidFill>
                <a:srgbClr val="7F7F7F"/>
              </a:solidFill>
              <a:latin typeface="+mn-lt"/>
              <a:ea typeface="PT Sans"/>
              <a:cs typeface="PT Sans"/>
              <a:sym typeface="PT Sans"/>
            </a:endParaRPr>
          </a:p>
        </p:txBody>
      </p:sp>
      <p:pic>
        <p:nvPicPr>
          <p:cNvPr id="287" name="Shape 28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96856" y="2363026"/>
            <a:ext cx="2921718" cy="2298725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pic>
        <p:nvPicPr>
          <p:cNvPr id="6" name="Shape 10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66538" y="0"/>
            <a:ext cx="6205862" cy="135030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hape 233"/>
          <p:cNvSpPr txBox="1"/>
          <p:nvPr/>
        </p:nvSpPr>
        <p:spPr>
          <a:xfrm>
            <a:off x="989458" y="1141326"/>
            <a:ext cx="7062600" cy="71707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8AF"/>
              </a:buClr>
              <a:buSzPct val="25000"/>
              <a:buFont typeface="PT Sans"/>
              <a:buNone/>
            </a:pPr>
            <a:r>
              <a:rPr lang="en-US" sz="3600" b="1" dirty="0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2. </a:t>
            </a:r>
            <a:r>
              <a:rPr lang="en-US" sz="3000" b="1" dirty="0" err="1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Sporttáplálkozás</a:t>
            </a:r>
            <a:r>
              <a:rPr lang="en-US" sz="3000" b="1" dirty="0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 </a:t>
            </a:r>
            <a:r>
              <a:rPr lang="en-US" sz="3000" b="1" dirty="0" err="1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tudományos</a:t>
            </a:r>
            <a:r>
              <a:rPr lang="en-US" sz="3000" b="1" dirty="0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 </a:t>
            </a:r>
            <a:r>
              <a:rPr lang="en-US" sz="3000" b="1" dirty="0" err="1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alapjai</a:t>
            </a:r>
            <a:endParaRPr lang="en-US" sz="3000" b="1" dirty="0">
              <a:solidFill>
                <a:srgbClr val="7F7F7F"/>
              </a:solidFill>
              <a:latin typeface="+mn-lt"/>
              <a:ea typeface="PT Sans"/>
              <a:cs typeface="PT Sans"/>
              <a:sym typeface="PT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8AF"/>
              </a:buClr>
              <a:buSzPct val="25000"/>
              <a:buFont typeface="PT Sans"/>
              <a:buNone/>
            </a:pPr>
            <a:r>
              <a:rPr lang="en-US" sz="3000" b="1" dirty="0" err="1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Rostok</a:t>
            </a:r>
            <a:endParaRPr lang="en-US" sz="3000" b="1" dirty="0">
              <a:solidFill>
                <a:srgbClr val="7F7F7F"/>
              </a:solidFill>
              <a:latin typeface="+mn-lt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 txBox="1">
            <a:spLocks noGrp="1"/>
          </p:cNvSpPr>
          <p:nvPr>
            <p:ph idx="1"/>
          </p:nvPr>
        </p:nvSpPr>
        <p:spPr>
          <a:xfrm>
            <a:off x="457200" y="2829201"/>
            <a:ext cx="3354600" cy="22068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66666"/>
              <a:buFont typeface="Arial"/>
              <a:buNone/>
            </a:pPr>
            <a:r>
              <a:rPr lang="en-US" sz="2000" dirty="0" err="1">
                <a:solidFill>
                  <a:srgbClr val="7F7F7F"/>
                </a:solidFill>
                <a:ea typeface="PT Sans"/>
                <a:cs typeface="PT Sans"/>
                <a:sym typeface="PT Sans"/>
              </a:rPr>
              <a:t>Befolyásolja</a:t>
            </a:r>
            <a:r>
              <a:rPr lang="en-US" sz="2000" dirty="0">
                <a:solidFill>
                  <a:srgbClr val="7F7F7F"/>
                </a:solidFill>
                <a:ea typeface="PT Sans"/>
                <a:cs typeface="PT Sans"/>
                <a:sym typeface="PT Sans"/>
              </a:rPr>
              <a:t>: </a:t>
            </a:r>
          </a:p>
          <a:p>
            <a:pPr marL="457200" marR="0" lvl="0" indent="-381000" algn="l" rtl="0">
              <a:spcBef>
                <a:spcPts val="32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-US" sz="2000" dirty="0" err="1">
                <a:solidFill>
                  <a:srgbClr val="7F7F7F"/>
                </a:solidFill>
                <a:ea typeface="PT Sans"/>
                <a:cs typeface="PT Sans"/>
                <a:sym typeface="PT Sans"/>
              </a:rPr>
              <a:t>Szénhidrátok</a:t>
            </a:r>
            <a:r>
              <a:rPr lang="en-US" sz="2000" dirty="0">
                <a:solidFill>
                  <a:srgbClr val="7F7F7F"/>
                </a:solidFill>
                <a:ea typeface="PT Sans"/>
                <a:cs typeface="PT Sans"/>
                <a:sym typeface="PT Sans"/>
              </a:rPr>
              <a:t> </a:t>
            </a:r>
            <a:r>
              <a:rPr lang="en-US" sz="2000" dirty="0" err="1">
                <a:solidFill>
                  <a:srgbClr val="7F7F7F"/>
                </a:solidFill>
                <a:ea typeface="PT Sans"/>
                <a:cs typeface="PT Sans"/>
                <a:sym typeface="PT Sans"/>
              </a:rPr>
              <a:t>mennyisége</a:t>
            </a:r>
            <a:r>
              <a:rPr lang="en-US" sz="2000" dirty="0">
                <a:solidFill>
                  <a:srgbClr val="7F7F7F"/>
                </a:solidFill>
                <a:ea typeface="PT Sans"/>
                <a:cs typeface="PT Sans"/>
                <a:sym typeface="PT Sans"/>
              </a:rPr>
              <a:t>, </a:t>
            </a:r>
            <a:r>
              <a:rPr lang="en-US" sz="2000" dirty="0" err="1">
                <a:solidFill>
                  <a:srgbClr val="7F7F7F"/>
                </a:solidFill>
                <a:ea typeface="PT Sans"/>
                <a:cs typeface="PT Sans"/>
                <a:sym typeface="PT Sans"/>
              </a:rPr>
              <a:t>fajtája</a:t>
            </a:r>
            <a:endParaRPr lang="en-US" sz="2000" dirty="0">
              <a:solidFill>
                <a:srgbClr val="7F7F7F"/>
              </a:solidFill>
              <a:ea typeface="PT Sans"/>
              <a:cs typeface="PT Sans"/>
              <a:sym typeface="PT Sans"/>
            </a:endParaRPr>
          </a:p>
          <a:p>
            <a:pPr marL="457200" marR="0" lvl="0" indent="-381000" algn="l" rtl="0">
              <a:spcBef>
                <a:spcPts val="32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-US" sz="2000" dirty="0" err="1">
                <a:solidFill>
                  <a:srgbClr val="7F7F7F"/>
                </a:solidFill>
                <a:ea typeface="PT Sans"/>
                <a:cs typeface="PT Sans"/>
                <a:sym typeface="PT Sans"/>
              </a:rPr>
              <a:t>feldolgozottság</a:t>
            </a:r>
            <a:r>
              <a:rPr lang="en-US" sz="2000" dirty="0">
                <a:solidFill>
                  <a:srgbClr val="7F7F7F"/>
                </a:solidFill>
                <a:ea typeface="PT Sans"/>
                <a:cs typeface="PT Sans"/>
                <a:sym typeface="PT Sans"/>
              </a:rPr>
              <a:t> </a:t>
            </a:r>
            <a:r>
              <a:rPr lang="en-US" sz="2000" dirty="0" err="1">
                <a:solidFill>
                  <a:srgbClr val="7F7F7F"/>
                </a:solidFill>
                <a:ea typeface="PT Sans"/>
                <a:cs typeface="PT Sans"/>
                <a:sym typeface="PT Sans"/>
              </a:rPr>
              <a:t>foka</a:t>
            </a:r>
            <a:endParaRPr lang="en-US" sz="2000" dirty="0">
              <a:solidFill>
                <a:srgbClr val="7F7F7F"/>
              </a:solidFill>
              <a:ea typeface="PT Sans"/>
              <a:cs typeface="PT Sans"/>
              <a:sym typeface="PT Sans"/>
            </a:endParaRPr>
          </a:p>
          <a:p>
            <a:pPr marL="457200" marR="0" lvl="0" indent="-381000" algn="l" rtl="0">
              <a:spcBef>
                <a:spcPts val="32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-US" sz="2000" dirty="0" err="1">
                <a:solidFill>
                  <a:srgbClr val="7F7F7F"/>
                </a:solidFill>
                <a:ea typeface="PT Sans"/>
                <a:cs typeface="PT Sans"/>
                <a:sym typeface="PT Sans"/>
              </a:rPr>
              <a:t>étkezés</a:t>
            </a:r>
            <a:r>
              <a:rPr lang="en-US" sz="2000" dirty="0">
                <a:solidFill>
                  <a:srgbClr val="7F7F7F"/>
                </a:solidFill>
                <a:ea typeface="PT Sans"/>
                <a:cs typeface="PT Sans"/>
                <a:sym typeface="PT Sans"/>
              </a:rPr>
              <a:t> </a:t>
            </a:r>
            <a:r>
              <a:rPr lang="en-US" sz="2000" dirty="0" err="1">
                <a:solidFill>
                  <a:srgbClr val="7F7F7F"/>
                </a:solidFill>
                <a:ea typeface="PT Sans"/>
                <a:cs typeface="PT Sans"/>
                <a:sym typeface="PT Sans"/>
              </a:rPr>
              <a:t>zsírtartalma</a:t>
            </a:r>
            <a:endParaRPr lang="en-US" sz="2000" dirty="0">
              <a:solidFill>
                <a:srgbClr val="7F7F7F"/>
              </a:solidFill>
              <a:ea typeface="PT Sans"/>
              <a:cs typeface="PT Sans"/>
              <a:sym typeface="PT Sans"/>
            </a:endParaRPr>
          </a:p>
          <a:p>
            <a:pPr marL="457200" marR="0" lvl="0" indent="-381000" algn="l" rtl="0">
              <a:spcBef>
                <a:spcPts val="32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-US" sz="2000" dirty="0" err="1">
                <a:solidFill>
                  <a:srgbClr val="7F7F7F"/>
                </a:solidFill>
                <a:ea typeface="PT Sans"/>
                <a:cs typeface="PT Sans"/>
                <a:sym typeface="PT Sans"/>
              </a:rPr>
              <a:t>ételkészítés</a:t>
            </a:r>
            <a:r>
              <a:rPr lang="en-US" sz="2000" dirty="0">
                <a:solidFill>
                  <a:srgbClr val="7F7F7F"/>
                </a:solidFill>
                <a:ea typeface="PT Sans"/>
                <a:cs typeface="PT Sans"/>
                <a:sym typeface="PT Sans"/>
              </a:rPr>
              <a:t> </a:t>
            </a:r>
            <a:r>
              <a:rPr lang="en-US" sz="2000" dirty="0" err="1">
                <a:solidFill>
                  <a:srgbClr val="7F7F7F"/>
                </a:solidFill>
                <a:ea typeface="PT Sans"/>
                <a:cs typeface="PT Sans"/>
                <a:sym typeface="PT Sans"/>
              </a:rPr>
              <a:t>módja</a:t>
            </a:r>
            <a:endParaRPr lang="en-US" sz="2000" dirty="0">
              <a:solidFill>
                <a:srgbClr val="7F7F7F"/>
              </a:solidFill>
              <a:ea typeface="PT Sans"/>
              <a:cs typeface="PT Sans"/>
              <a:sym typeface="PT Sans"/>
            </a:endParaRPr>
          </a:p>
        </p:txBody>
      </p:sp>
      <p:sp>
        <p:nvSpPr>
          <p:cNvPr id="293" name="Shape 293"/>
          <p:cNvSpPr txBox="1"/>
          <p:nvPr/>
        </p:nvSpPr>
        <p:spPr>
          <a:xfrm>
            <a:off x="2279650" y="1916799"/>
            <a:ext cx="4524374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7403"/>
              </a:buClr>
              <a:buSzPct val="25000"/>
              <a:buFont typeface="PT Sans"/>
              <a:buNone/>
            </a:pPr>
            <a:r>
              <a:rPr lang="en-US" sz="1600" b="1" i="0" u="none" strike="noStrike" cap="none" dirty="0">
                <a:solidFill>
                  <a:srgbClr val="FD7403"/>
                </a:solidFill>
                <a:latin typeface="+mj-lt"/>
                <a:ea typeface="PT Sans"/>
                <a:cs typeface="PT Sans"/>
                <a:sym typeface="PT Sans"/>
              </a:rPr>
              <a:t>A</a:t>
            </a:r>
            <a:r>
              <a:rPr lang="en-US" sz="1600" b="1" dirty="0">
                <a:solidFill>
                  <a:srgbClr val="FD7403"/>
                </a:solidFill>
                <a:latin typeface="+mj-lt"/>
                <a:ea typeface="PT Sans"/>
                <a:cs typeface="PT Sans"/>
                <a:sym typeface="PT Sans"/>
              </a:rPr>
              <a:t> </a:t>
            </a:r>
            <a:r>
              <a:rPr lang="en-US" sz="1600" b="1" dirty="0" err="1">
                <a:solidFill>
                  <a:srgbClr val="FD7403"/>
                </a:solidFill>
                <a:latin typeface="+mj-lt"/>
                <a:ea typeface="PT Sans"/>
                <a:cs typeface="PT Sans"/>
                <a:sym typeface="PT Sans"/>
              </a:rPr>
              <a:t>szénhidrátok</a:t>
            </a:r>
            <a:r>
              <a:rPr lang="en-US" sz="1600" b="1" dirty="0">
                <a:solidFill>
                  <a:srgbClr val="FD7403"/>
                </a:solidFill>
                <a:latin typeface="+mj-lt"/>
                <a:ea typeface="PT Sans"/>
                <a:cs typeface="PT Sans"/>
                <a:sym typeface="PT Sans"/>
              </a:rPr>
              <a:t> </a:t>
            </a:r>
            <a:r>
              <a:rPr lang="en-US" sz="1600" b="1" dirty="0" err="1">
                <a:solidFill>
                  <a:srgbClr val="FD7403"/>
                </a:solidFill>
                <a:latin typeface="+mj-lt"/>
                <a:ea typeface="PT Sans"/>
                <a:cs typeface="PT Sans"/>
                <a:sym typeface="PT Sans"/>
              </a:rPr>
              <a:t>vércukorszint</a:t>
            </a:r>
            <a:r>
              <a:rPr lang="en-US" sz="1600" b="1" dirty="0">
                <a:solidFill>
                  <a:srgbClr val="FD7403"/>
                </a:solidFill>
                <a:latin typeface="+mj-lt"/>
                <a:ea typeface="PT Sans"/>
                <a:cs typeface="PT Sans"/>
                <a:sym typeface="PT Sans"/>
              </a:rPr>
              <a:t> </a:t>
            </a:r>
            <a:r>
              <a:rPr lang="en-US" sz="1600" b="1" dirty="0" err="1">
                <a:solidFill>
                  <a:srgbClr val="FD7403"/>
                </a:solidFill>
                <a:latin typeface="+mj-lt"/>
                <a:ea typeface="PT Sans"/>
                <a:cs typeface="PT Sans"/>
                <a:sym typeface="PT Sans"/>
              </a:rPr>
              <a:t>emelő</a:t>
            </a:r>
            <a:r>
              <a:rPr lang="en-US" sz="1600" b="1" dirty="0">
                <a:solidFill>
                  <a:srgbClr val="FD7403"/>
                </a:solidFill>
                <a:latin typeface="+mj-lt"/>
                <a:ea typeface="PT Sans"/>
                <a:cs typeface="PT Sans"/>
                <a:sym typeface="PT Sans"/>
              </a:rPr>
              <a:t> </a:t>
            </a:r>
            <a:r>
              <a:rPr lang="en-US" sz="1600" b="1" dirty="0" err="1">
                <a:solidFill>
                  <a:srgbClr val="FD7403"/>
                </a:solidFill>
                <a:latin typeface="+mj-lt"/>
                <a:ea typeface="PT Sans"/>
                <a:cs typeface="PT Sans"/>
                <a:sym typeface="PT Sans"/>
              </a:rPr>
              <a:t>tulajdonsága</a:t>
            </a:r>
            <a:r>
              <a:rPr lang="en-US" sz="1600" b="1" dirty="0">
                <a:solidFill>
                  <a:srgbClr val="FD7403"/>
                </a:solidFill>
                <a:latin typeface="+mj-lt"/>
                <a:ea typeface="PT Sans"/>
                <a:cs typeface="PT Sans"/>
                <a:sym typeface="PT Sans"/>
              </a:rPr>
              <a:t> - a </a:t>
            </a:r>
            <a:r>
              <a:rPr lang="en-US" sz="1600" b="1" dirty="0" err="1">
                <a:solidFill>
                  <a:srgbClr val="FD7403"/>
                </a:solidFill>
                <a:latin typeface="+mj-lt"/>
                <a:ea typeface="PT Sans"/>
                <a:cs typeface="PT Sans"/>
                <a:sym typeface="PT Sans"/>
              </a:rPr>
              <a:t>szőlőcukorhoz</a:t>
            </a:r>
            <a:r>
              <a:rPr lang="en-US" sz="1600" b="1" dirty="0">
                <a:solidFill>
                  <a:srgbClr val="FD7403"/>
                </a:solidFill>
                <a:latin typeface="+mj-lt"/>
                <a:ea typeface="PT Sans"/>
                <a:cs typeface="PT Sans"/>
                <a:sym typeface="PT Sans"/>
              </a:rPr>
              <a:t> </a:t>
            </a:r>
            <a:r>
              <a:rPr lang="en-US" sz="1600" b="1" dirty="0" err="1">
                <a:solidFill>
                  <a:srgbClr val="FD7403"/>
                </a:solidFill>
                <a:latin typeface="+mj-lt"/>
                <a:ea typeface="PT Sans"/>
                <a:cs typeface="PT Sans"/>
                <a:sym typeface="PT Sans"/>
              </a:rPr>
              <a:t>viszonyítva</a:t>
            </a:r>
            <a:endParaRPr lang="en-US" sz="1600" b="1" dirty="0">
              <a:solidFill>
                <a:srgbClr val="FD7403"/>
              </a:solidFill>
              <a:latin typeface="+mj-lt"/>
              <a:ea typeface="PT Sans"/>
              <a:cs typeface="PT Sans"/>
              <a:sym typeface="PT Sans"/>
            </a:endParaRPr>
          </a:p>
        </p:txBody>
      </p:sp>
      <p:pic>
        <p:nvPicPr>
          <p:cNvPr id="295" name="Shape 2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30724" y="2829201"/>
            <a:ext cx="4681075" cy="220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hape 10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66538" y="0"/>
            <a:ext cx="6205862" cy="135030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hape 233"/>
          <p:cNvSpPr txBox="1"/>
          <p:nvPr/>
        </p:nvSpPr>
        <p:spPr>
          <a:xfrm>
            <a:off x="989458" y="1141326"/>
            <a:ext cx="7062600" cy="71707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8AF"/>
              </a:buClr>
              <a:buSzPct val="25000"/>
              <a:buFont typeface="PT Sans"/>
              <a:buNone/>
            </a:pPr>
            <a:r>
              <a:rPr lang="en-US" sz="3600" b="1" dirty="0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2. </a:t>
            </a:r>
            <a:r>
              <a:rPr lang="en-US" sz="3000" b="1" dirty="0" err="1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Sporttáplálkozás</a:t>
            </a:r>
            <a:r>
              <a:rPr lang="en-US" sz="3000" b="1" dirty="0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 </a:t>
            </a:r>
            <a:r>
              <a:rPr lang="en-US" sz="3000" b="1" dirty="0" err="1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tudományos</a:t>
            </a:r>
            <a:r>
              <a:rPr lang="en-US" sz="3000" b="1" dirty="0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 </a:t>
            </a:r>
            <a:r>
              <a:rPr lang="en-US" sz="3000" b="1" dirty="0" err="1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alapjai</a:t>
            </a:r>
            <a:endParaRPr lang="en-US" sz="3000" b="1" dirty="0">
              <a:solidFill>
                <a:srgbClr val="7F7F7F"/>
              </a:solidFill>
              <a:latin typeface="+mn-lt"/>
              <a:ea typeface="PT Sans"/>
              <a:cs typeface="PT Sans"/>
              <a:sym typeface="PT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8AF"/>
              </a:buClr>
              <a:buSzPct val="25000"/>
              <a:buFont typeface="PT Sans"/>
              <a:buNone/>
            </a:pPr>
            <a:r>
              <a:rPr lang="en-US" sz="3000" b="1" dirty="0" err="1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Glikémiás</a:t>
            </a:r>
            <a:r>
              <a:rPr lang="en-US" sz="3000" b="1" dirty="0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 Index</a:t>
            </a:r>
          </a:p>
        </p:txBody>
      </p:sp>
    </p:spTree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 txBox="1">
            <a:spLocks noGrp="1"/>
          </p:cNvSpPr>
          <p:nvPr>
            <p:ph idx="1"/>
          </p:nvPr>
        </p:nvSpPr>
        <p:spPr>
          <a:xfrm>
            <a:off x="457200" y="2341025"/>
            <a:ext cx="8229600" cy="2690452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algn="ctr">
              <a:spcBef>
                <a:spcPts val="0"/>
              </a:spcBef>
            </a:pPr>
            <a:r>
              <a:rPr lang="en-US" sz="28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Elégtelen</a:t>
            </a:r>
            <a:r>
              <a:rPr lang="en-US" sz="2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szénhidrátbevitel</a:t>
            </a:r>
            <a:r>
              <a:rPr lang="en-US" sz="2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- </a:t>
            </a:r>
            <a:r>
              <a:rPr lang="en-US" sz="28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megemelkedett</a:t>
            </a:r>
            <a:r>
              <a:rPr lang="en-US" sz="2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szükséglet</a:t>
            </a:r>
            <a:r>
              <a:rPr lang="en-US" sz="2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mellett</a:t>
            </a:r>
            <a:endParaRPr lang="en-US" sz="28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marL="457200" lvl="0" indent="-228600" algn="ctr">
              <a:spcBef>
                <a:spcPts val="0"/>
              </a:spcBef>
            </a:pPr>
            <a:r>
              <a:rPr lang="en-US" sz="28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Enyhe</a:t>
            </a:r>
            <a:r>
              <a:rPr lang="en-US" sz="2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hashajtó</a:t>
            </a:r>
            <a:r>
              <a:rPr lang="en-US" sz="2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hatás</a:t>
            </a:r>
            <a:r>
              <a:rPr lang="en-US" sz="2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- </a:t>
            </a:r>
            <a:r>
              <a:rPr lang="en-US" sz="28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egészséges</a:t>
            </a:r>
            <a:r>
              <a:rPr lang="en-US" sz="2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sportolók</a:t>
            </a:r>
            <a:r>
              <a:rPr lang="en-US" sz="2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étrendjében</a:t>
            </a:r>
            <a:r>
              <a:rPr lang="en-US" sz="2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nem</a:t>
            </a:r>
            <a:r>
              <a:rPr lang="en-US" sz="2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ajánlott</a:t>
            </a:r>
            <a:r>
              <a:rPr lang="en-US" sz="2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</a:p>
        </p:txBody>
      </p:sp>
      <p:sp>
        <p:nvSpPr>
          <p:cNvPr id="6" name="Shape 233"/>
          <p:cNvSpPr txBox="1"/>
          <p:nvPr/>
        </p:nvSpPr>
        <p:spPr>
          <a:xfrm>
            <a:off x="989458" y="1141326"/>
            <a:ext cx="7062600" cy="71707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8AF"/>
              </a:buClr>
              <a:buSzPct val="25000"/>
              <a:buFont typeface="PT Sans"/>
              <a:buNone/>
            </a:pPr>
            <a:r>
              <a:rPr lang="en-US" sz="3600" b="1" dirty="0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2. </a:t>
            </a:r>
            <a:r>
              <a:rPr lang="en-US" sz="3000" b="1" dirty="0" err="1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Sporttáplálkozás</a:t>
            </a:r>
            <a:r>
              <a:rPr lang="en-US" sz="3000" b="1" dirty="0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 </a:t>
            </a:r>
            <a:r>
              <a:rPr lang="en-US" sz="3000" b="1" dirty="0" err="1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tudományos</a:t>
            </a:r>
            <a:r>
              <a:rPr lang="en-US" sz="3000" b="1" dirty="0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 </a:t>
            </a:r>
            <a:r>
              <a:rPr lang="en-US" sz="3000" b="1" dirty="0" err="1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alapjai</a:t>
            </a:r>
            <a:endParaRPr lang="en-US" sz="3000" b="1" dirty="0">
              <a:solidFill>
                <a:srgbClr val="7F7F7F"/>
              </a:solidFill>
              <a:latin typeface="+mn-lt"/>
              <a:ea typeface="PT Sans"/>
              <a:cs typeface="PT Sans"/>
              <a:sym typeface="PT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8AF"/>
              </a:buClr>
              <a:buSzPct val="25000"/>
              <a:buFont typeface="PT Sans"/>
              <a:buNone/>
            </a:pPr>
            <a:r>
              <a:rPr lang="en-US" sz="3000" b="1" dirty="0" err="1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Édesítőszerek</a:t>
            </a:r>
            <a:r>
              <a:rPr lang="en-US" sz="3000" b="1" dirty="0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, </a:t>
            </a:r>
            <a:r>
              <a:rPr lang="en-US" sz="3000" b="1" dirty="0" err="1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cukoralkoholok</a:t>
            </a:r>
            <a:endParaRPr lang="en-US" sz="3000" b="1" dirty="0">
              <a:solidFill>
                <a:srgbClr val="7F7F7F"/>
              </a:solidFill>
              <a:latin typeface="+mn-lt"/>
              <a:ea typeface="PT Sans"/>
              <a:cs typeface="PT Sans"/>
              <a:sym typeface="PT Sans"/>
            </a:endParaRPr>
          </a:p>
        </p:txBody>
      </p:sp>
      <p:pic>
        <p:nvPicPr>
          <p:cNvPr id="7" name="Shape 10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66538" y="0"/>
            <a:ext cx="6205862" cy="1350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 txBox="1">
            <a:spLocks noGrp="1"/>
          </p:cNvSpPr>
          <p:nvPr>
            <p:ph sz="half" idx="1"/>
          </p:nvPr>
        </p:nvSpPr>
        <p:spPr>
          <a:xfrm>
            <a:off x="822959" y="2234426"/>
            <a:ext cx="3534005" cy="281312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8AF"/>
              </a:buClr>
              <a:buSzPct val="25000"/>
              <a:buFont typeface="PT Sans"/>
              <a:buNone/>
            </a:pP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ea typeface="PT Sans"/>
                <a:cs typeface="PT Sans"/>
                <a:sym typeface="PT Sans"/>
              </a:rPr>
              <a:t>Nem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ea typeface="PT Sans"/>
                <a:cs typeface="PT Sans"/>
                <a:sym typeface="PT San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ea typeface="PT Sans"/>
                <a:cs typeface="PT Sans"/>
                <a:sym typeface="PT Sans"/>
              </a:rPr>
              <a:t>nyújtanak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ea typeface="PT Sans"/>
                <a:cs typeface="PT Sans"/>
                <a:sym typeface="PT San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ea typeface="PT Sans"/>
                <a:cs typeface="PT Sans"/>
                <a:sym typeface="PT Sans"/>
              </a:rPr>
              <a:t>energiát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ea typeface="PT Sans"/>
              <a:cs typeface="PT Sans"/>
              <a:sym typeface="PT Sans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8AF"/>
              </a:buClr>
              <a:buSzPct val="25000"/>
              <a:buFont typeface="PT Sans"/>
              <a:buNone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ea typeface="PT Sans"/>
                <a:cs typeface="PT Sans"/>
                <a:sym typeface="PT Sans"/>
              </a:rPr>
              <a:t>A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ea typeface="PT Sans"/>
                <a:cs typeface="PT Sans"/>
                <a:sym typeface="PT Sans"/>
              </a:rPr>
              <a:t>szervezet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ea typeface="PT Sans"/>
                <a:cs typeface="PT Sans"/>
                <a:sym typeface="PT San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ea typeface="PT Sans"/>
                <a:cs typeface="PT Sans"/>
                <a:sym typeface="PT Sans"/>
              </a:rPr>
              <a:t>nagy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ea typeface="PT Sans"/>
                <a:cs typeface="PT Sans"/>
                <a:sym typeface="PT San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ea typeface="PT Sans"/>
                <a:cs typeface="PT Sans"/>
                <a:sym typeface="PT Sans"/>
              </a:rPr>
              <a:t>részüket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ea typeface="PT Sans"/>
                <a:cs typeface="PT Sans"/>
                <a:sym typeface="PT San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ea typeface="PT Sans"/>
                <a:cs typeface="PT Sans"/>
                <a:sym typeface="PT Sans"/>
              </a:rPr>
              <a:t>nem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ea typeface="PT Sans"/>
              <a:cs typeface="PT Sans"/>
              <a:sym typeface="PT Sans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8AF"/>
              </a:buClr>
              <a:buSzPct val="25000"/>
              <a:buFont typeface="PT Sans"/>
              <a:buNone/>
            </a:pP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ea typeface="PT Sans"/>
                <a:cs typeface="PT Sans"/>
                <a:sym typeface="PT Sans"/>
              </a:rPr>
              <a:t>tudja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ea typeface="PT Sans"/>
                <a:cs typeface="PT Sans"/>
                <a:sym typeface="PT San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ea typeface="PT Sans"/>
                <a:cs typeface="PT Sans"/>
                <a:sym typeface="PT Sans"/>
              </a:rPr>
              <a:t>szintetizálni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ea typeface="PT Sans"/>
                <a:cs typeface="PT Sans"/>
                <a:sym typeface="PT Sans"/>
              </a:rPr>
              <a:t> –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ea typeface="PT Sans"/>
                <a:cs typeface="PT Sans"/>
                <a:sym typeface="PT Sans"/>
              </a:rPr>
              <a:t>bevitel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ea typeface="PT Sans"/>
              <a:cs typeface="PT Sans"/>
              <a:sym typeface="PT Sans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8AF"/>
              </a:buClr>
              <a:buSzPct val="25000"/>
              <a:buFont typeface="PT Sans"/>
              <a:buNone/>
            </a:pP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ea typeface="PT Sans"/>
                <a:cs typeface="PT Sans"/>
                <a:sym typeface="PT Sans"/>
              </a:rPr>
              <a:t>Nélkülözhetetlen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ea typeface="PT Sans"/>
              <a:cs typeface="PT Sans"/>
              <a:sym typeface="PT Sans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8AF"/>
              </a:buClr>
              <a:buSzPct val="25000"/>
              <a:buFont typeface="PT Sans"/>
              <a:buNone/>
            </a:pP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ea typeface="PT Sans"/>
                <a:cs typeface="PT Sans"/>
                <a:sym typeface="PT Sans"/>
              </a:rPr>
              <a:t>Alapvető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ea typeface="PT Sans"/>
                <a:cs typeface="PT Sans"/>
                <a:sym typeface="PT San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ea typeface="PT Sans"/>
                <a:cs typeface="PT Sans"/>
                <a:sym typeface="PT Sans"/>
              </a:rPr>
              <a:t>életfolyamatokhoz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ea typeface="PT Sans"/>
              <a:cs typeface="PT Sans"/>
              <a:sym typeface="PT Sans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8AF"/>
              </a:buClr>
              <a:buSzPct val="25000"/>
              <a:buFont typeface="PT Sans"/>
              <a:buNone/>
            </a:pP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ea typeface="PT Sans"/>
                <a:cs typeface="PT Sans"/>
                <a:sym typeface="PT Sans"/>
              </a:rPr>
              <a:t>szükségesek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ea typeface="PT Sans"/>
                <a:cs typeface="PT Sans"/>
                <a:sym typeface="PT Sans"/>
              </a:rPr>
              <a:t> (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ea typeface="PT Sans"/>
                <a:cs typeface="PT Sans"/>
                <a:sym typeface="PT Sans"/>
              </a:rPr>
              <a:t>növekedés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ea typeface="PT Sans"/>
                <a:cs typeface="PT Sans"/>
                <a:sym typeface="PT Sans"/>
              </a:rPr>
              <a:t>,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8AF"/>
              </a:buClr>
              <a:buSzPct val="25000"/>
              <a:buFont typeface="PT Sans"/>
              <a:buNone/>
            </a:pP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ea typeface="PT Sans"/>
                <a:cs typeface="PT Sans"/>
                <a:sym typeface="PT Sans"/>
              </a:rPr>
              <a:t>vérképzés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ea typeface="PT Sans"/>
                <a:cs typeface="PT Sans"/>
                <a:sym typeface="PT Sans"/>
              </a:rPr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700015" y="2234426"/>
            <a:ext cx="3949606" cy="2813126"/>
          </a:xfrm>
        </p:spPr>
        <p:txBody>
          <a:bodyPr>
            <a:noAutofit/>
          </a:bodyPr>
          <a:lstStyle/>
          <a:p>
            <a:pPr marL="0" lvl="0" indent="0">
              <a:spcBef>
                <a:spcPts val="0"/>
              </a:spcBef>
            </a:pPr>
            <a:r>
              <a:rPr lang="hu-HU" sz="2000" b="0" dirty="0">
                <a:solidFill>
                  <a:srgbClr val="7F7F7F"/>
                </a:solidFill>
                <a:ea typeface="PT Sans"/>
                <a:cs typeface="PT Sans"/>
                <a:sym typeface="PT Sans"/>
              </a:rPr>
              <a:t>Csoportosításuk:</a:t>
            </a:r>
          </a:p>
          <a:p>
            <a:pPr marL="457200" lvl="0" indent="-355600">
              <a:spcBef>
                <a:spcPts val="0"/>
              </a:spcBef>
              <a:buClr>
                <a:srgbClr val="00B8AF"/>
              </a:buClr>
              <a:buSzPct val="100000"/>
              <a:buFont typeface="PT Sans"/>
            </a:pPr>
            <a:r>
              <a:rPr lang="hu-HU" sz="2000" b="0" dirty="0">
                <a:solidFill>
                  <a:srgbClr val="7F7F7F"/>
                </a:solidFill>
                <a:ea typeface="PT Sans"/>
                <a:cs typeface="PT Sans"/>
                <a:sym typeface="PT Sans"/>
              </a:rPr>
              <a:t>Vízben oldódó (B-vitaminok, C, biotin, folsav) - hamar kiürülnek, napi pótlásuk szükséges</a:t>
            </a:r>
          </a:p>
          <a:p>
            <a:pPr marL="457200" lvl="0" indent="-355600">
              <a:spcBef>
                <a:spcPts val="0"/>
              </a:spcBef>
              <a:buClr>
                <a:srgbClr val="00B8AF"/>
              </a:buClr>
              <a:buSzPct val="100000"/>
              <a:buFont typeface="PT Sans"/>
            </a:pPr>
            <a:r>
              <a:rPr lang="hu-HU" sz="2000" b="0" dirty="0">
                <a:solidFill>
                  <a:srgbClr val="7F7F7F"/>
                </a:solidFill>
                <a:ea typeface="PT Sans"/>
                <a:cs typeface="PT Sans"/>
                <a:sym typeface="PT Sans"/>
              </a:rPr>
              <a:t>Zsírban oldódó (A, D, E, K) - májban, zsírszövetben raktározódnak (túladagolás lehetséges!)</a:t>
            </a:r>
            <a:endParaRPr lang="hu-HU" sz="1500" b="0" dirty="0">
              <a:solidFill>
                <a:srgbClr val="7F7F7F"/>
              </a:solidFill>
            </a:endParaRPr>
          </a:p>
          <a:p>
            <a:endParaRPr lang="en-US" sz="1500" b="0" dirty="0"/>
          </a:p>
        </p:txBody>
      </p:sp>
      <p:pic>
        <p:nvPicPr>
          <p:cNvPr id="309" name="Shape 30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23900" y="5047552"/>
            <a:ext cx="2097000" cy="20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hape 10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66538" y="0"/>
            <a:ext cx="6205862" cy="135030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hape 233"/>
          <p:cNvSpPr txBox="1"/>
          <p:nvPr/>
        </p:nvSpPr>
        <p:spPr>
          <a:xfrm>
            <a:off x="989458" y="1141325"/>
            <a:ext cx="7062600" cy="10931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8AF"/>
              </a:buClr>
              <a:buSzPct val="25000"/>
              <a:buFont typeface="PT Sans"/>
              <a:buNone/>
            </a:pPr>
            <a:r>
              <a:rPr lang="en-US" sz="3600" b="1" dirty="0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2. </a:t>
            </a:r>
            <a:r>
              <a:rPr lang="en-US" sz="3000" b="1" dirty="0" err="1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Sporttáplálkozás</a:t>
            </a:r>
            <a:r>
              <a:rPr lang="en-US" sz="3000" b="1" dirty="0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 </a:t>
            </a:r>
            <a:r>
              <a:rPr lang="en-US" sz="3000" b="1" dirty="0" err="1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tudományos</a:t>
            </a:r>
            <a:r>
              <a:rPr lang="en-US" sz="3000" b="1" dirty="0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 </a:t>
            </a:r>
            <a:r>
              <a:rPr lang="en-US" sz="3000" b="1" dirty="0" err="1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alapjai</a:t>
            </a:r>
            <a:endParaRPr lang="en-US" sz="3000" b="1" dirty="0">
              <a:solidFill>
                <a:srgbClr val="7F7F7F"/>
              </a:solidFill>
              <a:latin typeface="+mn-lt"/>
              <a:ea typeface="PT Sans"/>
              <a:cs typeface="PT Sans"/>
              <a:sym typeface="PT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8AF"/>
              </a:buClr>
              <a:buSzPct val="25000"/>
              <a:buFont typeface="PT Sans"/>
              <a:buNone/>
            </a:pPr>
            <a:r>
              <a:rPr lang="en-US" sz="3000" b="1" dirty="0" err="1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Vitaminok</a:t>
            </a:r>
            <a:endParaRPr lang="en-US" sz="3000" b="1" dirty="0">
              <a:solidFill>
                <a:srgbClr val="7F7F7F"/>
              </a:solidFill>
              <a:latin typeface="+mn-lt"/>
              <a:ea typeface="PT Sans"/>
              <a:cs typeface="PT Sans"/>
              <a:sym typeface="PT San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18963" y="5272602"/>
            <a:ext cx="3762103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hu-HU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PT Sans"/>
                <a:cs typeface="PT Sans"/>
                <a:sym typeface="PT Sans"/>
              </a:rPr>
              <a:t>Fokozottan kell ügyelni a helyes vitamin bevitelre, mivel a túlzó fogyasztásuk éppúgy káros, mint a hiányuk!</a:t>
            </a:r>
          </a:p>
          <a:p>
            <a:endParaRPr lang="en-US" dirty="0"/>
          </a:p>
        </p:txBody>
      </p:sp>
    </p:spTree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" name="Shape 3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46689" y="2030789"/>
            <a:ext cx="3452615" cy="1537864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Shape 317"/>
          <p:cNvSpPr txBox="1">
            <a:spLocks noGrp="1"/>
          </p:cNvSpPr>
          <p:nvPr>
            <p:ph type="body" idx="4294967295"/>
          </p:nvPr>
        </p:nvSpPr>
        <p:spPr>
          <a:xfrm>
            <a:off x="0" y="2255838"/>
            <a:ext cx="8279842" cy="27717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lvl="0" indent="0" rtl="0">
              <a:spcBef>
                <a:spcPts val="1200"/>
              </a:spcBef>
              <a:buClr>
                <a:srgbClr val="00B8AF"/>
              </a:buClr>
              <a:buSzPct val="25000"/>
              <a:buFont typeface="PT Sans"/>
              <a:buNone/>
            </a:pPr>
            <a:r>
              <a:rPr lang="en-US" sz="2000" b="1" dirty="0" err="1">
                <a:solidFill>
                  <a:srgbClr val="7F7F7F"/>
                </a:solidFill>
                <a:ea typeface="PT Sans"/>
                <a:cs typeface="PT Sans"/>
                <a:sym typeface="PT Sans"/>
              </a:rPr>
              <a:t>Energiát</a:t>
            </a:r>
            <a:r>
              <a:rPr lang="en-US" sz="2000" b="1" dirty="0">
                <a:solidFill>
                  <a:srgbClr val="7F7F7F"/>
                </a:solidFill>
                <a:ea typeface="PT Sans"/>
                <a:cs typeface="PT Sans"/>
                <a:sym typeface="PT Sans"/>
              </a:rPr>
              <a:t> </a:t>
            </a:r>
            <a:r>
              <a:rPr lang="en-US" sz="2000" b="1" dirty="0" err="1">
                <a:solidFill>
                  <a:srgbClr val="7F7F7F"/>
                </a:solidFill>
                <a:ea typeface="PT Sans"/>
                <a:cs typeface="PT Sans"/>
                <a:sym typeface="PT Sans"/>
              </a:rPr>
              <a:t>nem</a:t>
            </a:r>
            <a:r>
              <a:rPr lang="en-US" sz="2000" b="1" dirty="0">
                <a:solidFill>
                  <a:srgbClr val="7F7F7F"/>
                </a:solidFill>
                <a:ea typeface="PT Sans"/>
                <a:cs typeface="PT Sans"/>
                <a:sym typeface="PT Sans"/>
              </a:rPr>
              <a:t> </a:t>
            </a:r>
            <a:r>
              <a:rPr lang="en-US" sz="2000" b="1" dirty="0" err="1">
                <a:solidFill>
                  <a:srgbClr val="7F7F7F"/>
                </a:solidFill>
                <a:ea typeface="PT Sans"/>
                <a:cs typeface="PT Sans"/>
                <a:sym typeface="PT Sans"/>
              </a:rPr>
              <a:t>szolgáltatnak</a:t>
            </a:r>
            <a:endParaRPr lang="en-US" sz="2000" b="1" dirty="0">
              <a:solidFill>
                <a:srgbClr val="7F7F7F"/>
              </a:solidFill>
              <a:ea typeface="PT Sans"/>
              <a:cs typeface="PT Sans"/>
              <a:sym typeface="PT Sans"/>
            </a:endParaRPr>
          </a:p>
          <a:p>
            <a:pPr marL="0" lvl="0" indent="0" rtl="0">
              <a:spcBef>
                <a:spcPts val="1200"/>
              </a:spcBef>
              <a:buClr>
                <a:srgbClr val="00B8AF"/>
              </a:buClr>
              <a:buSzPct val="25000"/>
              <a:buFont typeface="PT Sans"/>
              <a:buNone/>
            </a:pPr>
            <a:r>
              <a:rPr lang="en-US" sz="2000" b="1" dirty="0" err="1">
                <a:solidFill>
                  <a:srgbClr val="7F7F7F"/>
                </a:solidFill>
                <a:ea typeface="PT Sans"/>
                <a:cs typeface="PT Sans"/>
                <a:sym typeface="PT Sans"/>
              </a:rPr>
              <a:t>Szerves</a:t>
            </a:r>
            <a:r>
              <a:rPr lang="en-US" sz="2000" b="1" dirty="0">
                <a:solidFill>
                  <a:srgbClr val="7F7F7F"/>
                </a:solidFill>
                <a:ea typeface="PT Sans"/>
                <a:cs typeface="PT Sans"/>
                <a:sym typeface="PT Sans"/>
              </a:rPr>
              <a:t> </a:t>
            </a:r>
            <a:r>
              <a:rPr lang="en-US" sz="2000" b="1" dirty="0" err="1">
                <a:solidFill>
                  <a:srgbClr val="7F7F7F"/>
                </a:solidFill>
                <a:ea typeface="PT Sans"/>
                <a:cs typeface="PT Sans"/>
                <a:sym typeface="PT Sans"/>
              </a:rPr>
              <a:t>vagy</a:t>
            </a:r>
            <a:r>
              <a:rPr lang="en-US" sz="2000" b="1" dirty="0">
                <a:solidFill>
                  <a:srgbClr val="7F7F7F"/>
                </a:solidFill>
                <a:ea typeface="PT Sans"/>
                <a:cs typeface="PT Sans"/>
                <a:sym typeface="PT Sans"/>
              </a:rPr>
              <a:t> </a:t>
            </a:r>
            <a:r>
              <a:rPr lang="en-US" sz="2000" b="1" dirty="0" err="1">
                <a:solidFill>
                  <a:srgbClr val="7F7F7F"/>
                </a:solidFill>
                <a:ea typeface="PT Sans"/>
                <a:cs typeface="PT Sans"/>
                <a:sym typeface="PT Sans"/>
              </a:rPr>
              <a:t>szervetlen</a:t>
            </a:r>
            <a:r>
              <a:rPr lang="en-US" sz="2000" b="1" dirty="0">
                <a:solidFill>
                  <a:srgbClr val="7F7F7F"/>
                </a:solidFill>
                <a:ea typeface="PT Sans"/>
                <a:cs typeface="PT Sans"/>
                <a:sym typeface="PT Sans"/>
              </a:rPr>
              <a:t> </a:t>
            </a:r>
            <a:r>
              <a:rPr lang="en-US" sz="2000" b="1" dirty="0" err="1">
                <a:solidFill>
                  <a:srgbClr val="7F7F7F"/>
                </a:solidFill>
                <a:ea typeface="PT Sans"/>
                <a:cs typeface="PT Sans"/>
                <a:sym typeface="PT Sans"/>
              </a:rPr>
              <a:t>elemek</a:t>
            </a:r>
            <a:endParaRPr lang="en-US" sz="2000" b="1" dirty="0">
              <a:solidFill>
                <a:srgbClr val="7F7F7F"/>
              </a:solidFill>
              <a:ea typeface="PT Sans"/>
              <a:cs typeface="PT Sans"/>
              <a:sym typeface="PT Sans"/>
            </a:endParaRPr>
          </a:p>
          <a:p>
            <a:pPr marL="0" lvl="0" indent="0" rtl="0">
              <a:spcBef>
                <a:spcPts val="1200"/>
              </a:spcBef>
              <a:buClr>
                <a:srgbClr val="00B8AF"/>
              </a:buClr>
              <a:buSzPct val="25000"/>
              <a:buFont typeface="PT Sans"/>
              <a:buNone/>
            </a:pPr>
            <a:r>
              <a:rPr lang="en-US" sz="2000" b="1" dirty="0" err="1">
                <a:solidFill>
                  <a:srgbClr val="7F7F7F"/>
                </a:solidFill>
                <a:ea typeface="PT Sans"/>
                <a:cs typeface="PT Sans"/>
                <a:sym typeface="PT Sans"/>
              </a:rPr>
              <a:t>Csoportosításuk</a:t>
            </a:r>
            <a:r>
              <a:rPr lang="en-US" sz="2000" b="1" dirty="0">
                <a:solidFill>
                  <a:srgbClr val="7F7F7F"/>
                </a:solidFill>
                <a:ea typeface="PT Sans"/>
                <a:cs typeface="PT Sans"/>
                <a:sym typeface="PT Sans"/>
              </a:rPr>
              <a:t>:</a:t>
            </a:r>
          </a:p>
          <a:p>
            <a:pPr marL="0" lvl="0" indent="0" rtl="0">
              <a:spcBef>
                <a:spcPts val="1200"/>
              </a:spcBef>
              <a:buClr>
                <a:srgbClr val="00B8AF"/>
              </a:buClr>
              <a:buSzPct val="25000"/>
              <a:buFont typeface="PT Sans"/>
              <a:buNone/>
            </a:pPr>
            <a:r>
              <a:rPr lang="en-US" sz="2000" b="1" dirty="0" err="1">
                <a:solidFill>
                  <a:srgbClr val="7F7F7F"/>
                </a:solidFill>
                <a:ea typeface="PT Sans"/>
                <a:cs typeface="PT Sans"/>
                <a:sym typeface="PT Sans"/>
              </a:rPr>
              <a:t>Makroelemek</a:t>
            </a:r>
            <a:r>
              <a:rPr lang="en-US" sz="2000" b="1" dirty="0">
                <a:solidFill>
                  <a:srgbClr val="7F7F7F"/>
                </a:solidFill>
                <a:ea typeface="PT Sans"/>
                <a:cs typeface="PT Sans"/>
                <a:sym typeface="PT Sans"/>
              </a:rPr>
              <a:t> (</a:t>
            </a:r>
            <a:r>
              <a:rPr lang="en-US" sz="2000" b="1" dirty="0" err="1">
                <a:solidFill>
                  <a:srgbClr val="7F7F7F"/>
                </a:solidFill>
                <a:ea typeface="PT Sans"/>
                <a:cs typeface="PT Sans"/>
                <a:sym typeface="PT Sans"/>
              </a:rPr>
              <a:t>néhány</a:t>
            </a:r>
            <a:r>
              <a:rPr lang="en-US" sz="2000" b="1" dirty="0">
                <a:solidFill>
                  <a:srgbClr val="7F7F7F"/>
                </a:solidFill>
                <a:ea typeface="PT Sans"/>
                <a:cs typeface="PT Sans"/>
                <a:sym typeface="PT Sans"/>
              </a:rPr>
              <a:t> </a:t>
            </a:r>
            <a:r>
              <a:rPr lang="en-US" sz="2000" b="1" dirty="0" err="1">
                <a:solidFill>
                  <a:srgbClr val="7F7F7F"/>
                </a:solidFill>
                <a:ea typeface="PT Sans"/>
                <a:cs typeface="PT Sans"/>
                <a:sym typeface="PT Sans"/>
              </a:rPr>
              <a:t>száz</a:t>
            </a:r>
            <a:r>
              <a:rPr lang="en-US" sz="2000" b="1" dirty="0">
                <a:solidFill>
                  <a:srgbClr val="7F7F7F"/>
                </a:solidFill>
                <a:ea typeface="PT Sans"/>
                <a:cs typeface="PT Sans"/>
                <a:sym typeface="PT Sans"/>
              </a:rPr>
              <a:t> mg/g a </a:t>
            </a:r>
            <a:r>
              <a:rPr lang="en-US" sz="2000" b="1" dirty="0" err="1">
                <a:solidFill>
                  <a:srgbClr val="7F7F7F"/>
                </a:solidFill>
                <a:ea typeface="PT Sans"/>
                <a:cs typeface="PT Sans"/>
                <a:sym typeface="PT Sans"/>
              </a:rPr>
              <a:t>napi</a:t>
            </a:r>
            <a:r>
              <a:rPr lang="en-US" sz="2000" b="1" dirty="0">
                <a:solidFill>
                  <a:srgbClr val="7F7F7F"/>
                </a:solidFill>
                <a:ea typeface="PT Sans"/>
                <a:cs typeface="PT Sans"/>
                <a:sym typeface="PT Sans"/>
              </a:rPr>
              <a:t> </a:t>
            </a:r>
            <a:r>
              <a:rPr lang="en-US" sz="2000" b="1" dirty="0" err="1">
                <a:solidFill>
                  <a:srgbClr val="7F7F7F"/>
                </a:solidFill>
                <a:ea typeface="PT Sans"/>
                <a:cs typeface="PT Sans"/>
                <a:sym typeface="PT Sans"/>
              </a:rPr>
              <a:t>szükséglet</a:t>
            </a:r>
            <a:r>
              <a:rPr lang="en-US" sz="2000" b="1" dirty="0">
                <a:solidFill>
                  <a:srgbClr val="7F7F7F"/>
                </a:solidFill>
                <a:ea typeface="PT Sans"/>
                <a:cs typeface="PT Sans"/>
                <a:sym typeface="PT Sans"/>
              </a:rPr>
              <a:t>): </a:t>
            </a:r>
            <a:r>
              <a:rPr lang="en-US" sz="2000" b="1" dirty="0" err="1">
                <a:solidFill>
                  <a:srgbClr val="7F7F7F"/>
                </a:solidFill>
                <a:ea typeface="PT Sans"/>
                <a:cs typeface="PT Sans"/>
                <a:sym typeface="PT Sans"/>
              </a:rPr>
              <a:t>Ca</a:t>
            </a:r>
            <a:r>
              <a:rPr lang="en-US" sz="2000" b="1" dirty="0">
                <a:solidFill>
                  <a:srgbClr val="7F7F7F"/>
                </a:solidFill>
                <a:ea typeface="PT Sans"/>
                <a:cs typeface="PT Sans"/>
                <a:sym typeface="PT Sans"/>
              </a:rPr>
              <a:t>, Mg, K, Na, P, </a:t>
            </a:r>
            <a:r>
              <a:rPr lang="en-US" sz="2000" b="1" dirty="0" err="1">
                <a:solidFill>
                  <a:srgbClr val="7F7F7F"/>
                </a:solidFill>
                <a:ea typeface="PT Sans"/>
                <a:cs typeface="PT Sans"/>
                <a:sym typeface="PT Sans"/>
              </a:rPr>
              <a:t>Cl</a:t>
            </a:r>
            <a:r>
              <a:rPr lang="en-US" sz="2000" b="1" dirty="0">
                <a:solidFill>
                  <a:srgbClr val="7F7F7F"/>
                </a:solidFill>
                <a:ea typeface="PT Sans"/>
                <a:cs typeface="PT Sans"/>
                <a:sym typeface="PT Sans"/>
              </a:rPr>
              <a:t>)</a:t>
            </a:r>
          </a:p>
          <a:p>
            <a:pPr marL="0" lvl="0" indent="0" rtl="0">
              <a:spcBef>
                <a:spcPts val="1200"/>
              </a:spcBef>
              <a:buClr>
                <a:srgbClr val="00B8AF"/>
              </a:buClr>
              <a:buSzPct val="25000"/>
              <a:buFont typeface="PT Sans"/>
              <a:buNone/>
            </a:pPr>
            <a:r>
              <a:rPr lang="en-US" sz="2000" b="1" dirty="0" err="1">
                <a:solidFill>
                  <a:srgbClr val="7F7F7F"/>
                </a:solidFill>
                <a:ea typeface="PT Sans"/>
                <a:cs typeface="PT Sans"/>
                <a:sym typeface="PT Sans"/>
              </a:rPr>
              <a:t>Mikroelemek</a:t>
            </a:r>
            <a:r>
              <a:rPr lang="en-US" sz="2000" b="1" dirty="0">
                <a:solidFill>
                  <a:srgbClr val="7F7F7F"/>
                </a:solidFill>
                <a:ea typeface="PT Sans"/>
                <a:cs typeface="PT Sans"/>
                <a:sym typeface="PT Sans"/>
              </a:rPr>
              <a:t> (</a:t>
            </a:r>
            <a:r>
              <a:rPr lang="en-US" sz="2000" b="1" dirty="0" err="1">
                <a:solidFill>
                  <a:srgbClr val="7F7F7F"/>
                </a:solidFill>
                <a:ea typeface="PT Sans"/>
                <a:cs typeface="PT Sans"/>
                <a:sym typeface="PT Sans"/>
              </a:rPr>
              <a:t>néhány</a:t>
            </a:r>
            <a:r>
              <a:rPr lang="en-US" sz="2000" b="1" dirty="0">
                <a:solidFill>
                  <a:srgbClr val="7F7F7F"/>
                </a:solidFill>
                <a:ea typeface="PT Sans"/>
                <a:cs typeface="PT Sans"/>
                <a:sym typeface="PT Sans"/>
              </a:rPr>
              <a:t> mg, </a:t>
            </a:r>
            <a:r>
              <a:rPr lang="en-US" sz="2000" b="1" dirty="0" err="1">
                <a:solidFill>
                  <a:srgbClr val="7F7F7F"/>
                </a:solidFill>
                <a:ea typeface="PT Sans"/>
                <a:cs typeface="PT Sans"/>
                <a:sym typeface="PT Sans"/>
              </a:rPr>
              <a:t>vagy</a:t>
            </a:r>
            <a:r>
              <a:rPr lang="en-US" sz="2000" b="1" dirty="0">
                <a:solidFill>
                  <a:srgbClr val="7F7F7F"/>
                </a:solidFill>
                <a:ea typeface="PT Sans"/>
                <a:cs typeface="PT Sans"/>
                <a:sym typeface="PT Sans"/>
              </a:rPr>
              <a:t> </a:t>
            </a:r>
            <a:r>
              <a:rPr lang="en-US" sz="2000" b="1" dirty="0" err="1">
                <a:solidFill>
                  <a:srgbClr val="7F7F7F"/>
                </a:solidFill>
                <a:ea typeface="PT Sans"/>
                <a:cs typeface="PT Sans"/>
                <a:sym typeface="PT Sans"/>
              </a:rPr>
              <a:t>kevesebb</a:t>
            </a:r>
            <a:r>
              <a:rPr lang="en-US" sz="2000" b="1" dirty="0">
                <a:solidFill>
                  <a:srgbClr val="7F7F7F"/>
                </a:solidFill>
                <a:ea typeface="PT Sans"/>
                <a:cs typeface="PT Sans"/>
                <a:sym typeface="PT Sans"/>
              </a:rPr>
              <a:t> a </a:t>
            </a:r>
            <a:r>
              <a:rPr lang="en-US" sz="2000" b="1" dirty="0" err="1">
                <a:solidFill>
                  <a:srgbClr val="7F7F7F"/>
                </a:solidFill>
                <a:ea typeface="PT Sans"/>
                <a:cs typeface="PT Sans"/>
                <a:sym typeface="PT Sans"/>
              </a:rPr>
              <a:t>szükséglet</a:t>
            </a:r>
            <a:r>
              <a:rPr lang="en-US" sz="2000" b="1" dirty="0">
                <a:solidFill>
                  <a:srgbClr val="7F7F7F"/>
                </a:solidFill>
                <a:ea typeface="PT Sans"/>
                <a:cs typeface="PT Sans"/>
                <a:sym typeface="PT Sans"/>
              </a:rPr>
              <a:t>): Fe, I, Si, F, CU, ZN, Se, Mo, </a:t>
            </a:r>
            <a:r>
              <a:rPr lang="en-US" sz="2000" b="1" dirty="0" err="1">
                <a:solidFill>
                  <a:srgbClr val="7F7F7F"/>
                </a:solidFill>
                <a:ea typeface="PT Sans"/>
                <a:cs typeface="PT Sans"/>
                <a:sym typeface="PT Sans"/>
              </a:rPr>
              <a:t>Mn</a:t>
            </a:r>
            <a:r>
              <a:rPr lang="en-US" sz="2000" b="1" dirty="0">
                <a:solidFill>
                  <a:srgbClr val="7F7F7F"/>
                </a:solidFill>
                <a:ea typeface="PT Sans"/>
                <a:cs typeface="PT Sans"/>
                <a:sym typeface="PT Sans"/>
              </a:rPr>
              <a:t>, Cr, Co, Ni, V, B)</a:t>
            </a:r>
          </a:p>
          <a:p>
            <a:pPr lvl="0" indent="0" rtl="0">
              <a:spcBef>
                <a:spcPts val="1200"/>
              </a:spcBef>
              <a:buClr>
                <a:srgbClr val="00B8AF"/>
              </a:buClr>
              <a:buSzPct val="25000"/>
              <a:buFont typeface="PT Sans"/>
              <a:buNone/>
            </a:pPr>
            <a:endParaRPr dirty="0">
              <a:solidFill>
                <a:srgbClr val="7F7F7F"/>
              </a:solidFill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B8AF"/>
              </a:buClr>
              <a:buSzPct val="25000"/>
              <a:buFont typeface="PT Sans"/>
              <a:buNone/>
            </a:pPr>
            <a:endParaRPr dirty="0">
              <a:solidFill>
                <a:srgbClr val="7F7F7F"/>
              </a:solidFill>
            </a:endParaRPr>
          </a:p>
        </p:txBody>
      </p:sp>
      <p:pic>
        <p:nvPicPr>
          <p:cNvPr id="6" name="Shape 10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66538" y="0"/>
            <a:ext cx="6205862" cy="135030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hape 233"/>
          <p:cNvSpPr txBox="1"/>
          <p:nvPr/>
        </p:nvSpPr>
        <p:spPr>
          <a:xfrm>
            <a:off x="989458" y="1141325"/>
            <a:ext cx="7062600" cy="10931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8AF"/>
              </a:buClr>
              <a:buSzPct val="25000"/>
              <a:buFont typeface="PT Sans"/>
              <a:buNone/>
            </a:pPr>
            <a:r>
              <a:rPr lang="en-US" sz="3600" b="1" dirty="0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2. </a:t>
            </a:r>
            <a:r>
              <a:rPr lang="en-US" sz="3000" b="1" dirty="0" err="1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Sporttáplálkozás</a:t>
            </a:r>
            <a:r>
              <a:rPr lang="en-US" sz="3000" b="1" dirty="0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 </a:t>
            </a:r>
            <a:r>
              <a:rPr lang="en-US" sz="3000" b="1" dirty="0" err="1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tudományos</a:t>
            </a:r>
            <a:r>
              <a:rPr lang="en-US" sz="3000" b="1" dirty="0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 </a:t>
            </a:r>
            <a:r>
              <a:rPr lang="en-US" sz="3000" b="1" dirty="0" err="1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alapjai</a:t>
            </a:r>
            <a:endParaRPr lang="en-US" sz="3000" b="1" dirty="0">
              <a:solidFill>
                <a:srgbClr val="7F7F7F"/>
              </a:solidFill>
              <a:latin typeface="+mn-lt"/>
              <a:ea typeface="PT Sans"/>
              <a:cs typeface="PT Sans"/>
              <a:sym typeface="PT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8AF"/>
              </a:buClr>
              <a:buSzPct val="25000"/>
              <a:buFont typeface="PT Sans"/>
              <a:buNone/>
            </a:pPr>
            <a:r>
              <a:rPr lang="en-US" sz="3000" b="1" dirty="0" err="1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Ásványi</a:t>
            </a:r>
            <a:r>
              <a:rPr lang="en-US" sz="3000" b="1" dirty="0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 </a:t>
            </a:r>
            <a:r>
              <a:rPr lang="en-US" sz="3000" b="1" dirty="0" err="1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anyagok</a:t>
            </a:r>
            <a:endParaRPr lang="en-US" sz="3000" b="1" dirty="0">
              <a:solidFill>
                <a:srgbClr val="7F7F7F"/>
              </a:solidFill>
              <a:latin typeface="+mn-lt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 txBox="1"/>
          <p:nvPr/>
        </p:nvSpPr>
        <p:spPr>
          <a:xfrm>
            <a:off x="517525" y="2636301"/>
            <a:ext cx="4048650" cy="234181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Font typeface="PT Sans"/>
              <a:buNone/>
            </a:pPr>
            <a:r>
              <a:rPr lang="en-US" sz="1600" dirty="0" err="1">
                <a:solidFill>
                  <a:srgbClr val="7F7F7F"/>
                </a:solidFill>
                <a:latin typeface="+mn-lt"/>
              </a:rPr>
              <a:t>Folyadékpótlás</a:t>
            </a:r>
            <a:r>
              <a:rPr lang="en-US" sz="1600" dirty="0">
                <a:solidFill>
                  <a:srgbClr val="7F7F7F"/>
                </a:solidFill>
                <a:latin typeface="+mn-lt"/>
              </a:rPr>
              <a:t>:</a:t>
            </a:r>
          </a:p>
          <a:p>
            <a:pPr marL="0" marR="0" lvl="0" indent="0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Font typeface="PT Sans"/>
              <a:buNone/>
            </a:pPr>
            <a:r>
              <a:rPr lang="en-US" sz="1600" dirty="0" err="1">
                <a:solidFill>
                  <a:srgbClr val="7F7F7F"/>
                </a:solidFill>
                <a:latin typeface="+mn-lt"/>
              </a:rPr>
              <a:t>edzés</a:t>
            </a:r>
            <a:r>
              <a:rPr lang="en-US" sz="1600" dirty="0">
                <a:solidFill>
                  <a:srgbClr val="7F7F7F"/>
                </a:solidFill>
                <a:latin typeface="+mn-lt"/>
              </a:rPr>
              <a:t>/</a:t>
            </a:r>
            <a:r>
              <a:rPr lang="en-US" sz="1600" dirty="0" err="1">
                <a:solidFill>
                  <a:srgbClr val="7F7F7F"/>
                </a:solidFill>
                <a:latin typeface="+mn-lt"/>
              </a:rPr>
              <a:t>verseny</a:t>
            </a:r>
            <a:r>
              <a:rPr lang="en-US" sz="1600" dirty="0">
                <a:solidFill>
                  <a:srgbClr val="7F7F7F"/>
                </a:solidFill>
                <a:latin typeface="+mn-lt"/>
              </a:rPr>
              <a:t> </a:t>
            </a:r>
            <a:r>
              <a:rPr lang="en-US" sz="1600" dirty="0" err="1">
                <a:solidFill>
                  <a:srgbClr val="7F7F7F"/>
                </a:solidFill>
                <a:latin typeface="+mn-lt"/>
              </a:rPr>
              <a:t>előtt</a:t>
            </a:r>
            <a:r>
              <a:rPr lang="en-US" sz="1600" dirty="0">
                <a:solidFill>
                  <a:srgbClr val="7F7F7F"/>
                </a:solidFill>
                <a:latin typeface="+mn-lt"/>
              </a:rPr>
              <a:t>/</a:t>
            </a:r>
            <a:r>
              <a:rPr lang="en-US" sz="1600" dirty="0" err="1">
                <a:solidFill>
                  <a:srgbClr val="7F7F7F"/>
                </a:solidFill>
                <a:latin typeface="+mn-lt"/>
              </a:rPr>
              <a:t>közben</a:t>
            </a:r>
            <a:r>
              <a:rPr lang="en-US" sz="1600" dirty="0">
                <a:solidFill>
                  <a:srgbClr val="7F7F7F"/>
                </a:solidFill>
                <a:latin typeface="+mn-lt"/>
              </a:rPr>
              <a:t>/</a:t>
            </a:r>
            <a:r>
              <a:rPr lang="en-US" sz="1600" dirty="0" err="1">
                <a:solidFill>
                  <a:srgbClr val="7F7F7F"/>
                </a:solidFill>
                <a:latin typeface="+mn-lt"/>
              </a:rPr>
              <a:t>után</a:t>
            </a:r>
            <a:r>
              <a:rPr lang="en-US" sz="1600" dirty="0">
                <a:solidFill>
                  <a:srgbClr val="7F7F7F"/>
                </a:solidFill>
                <a:latin typeface="+mn-lt"/>
              </a:rPr>
              <a:t> </a:t>
            </a:r>
            <a:r>
              <a:rPr lang="en-US" sz="1600" dirty="0" err="1">
                <a:solidFill>
                  <a:srgbClr val="7F7F7F"/>
                </a:solidFill>
                <a:latin typeface="+mn-lt"/>
              </a:rPr>
              <a:t>kiemelt</a:t>
            </a:r>
            <a:r>
              <a:rPr lang="en-US" sz="1600" dirty="0">
                <a:solidFill>
                  <a:srgbClr val="7F7F7F"/>
                </a:solidFill>
                <a:latin typeface="+mn-lt"/>
              </a:rPr>
              <a:t> </a:t>
            </a:r>
            <a:r>
              <a:rPr lang="en-US" sz="1600" dirty="0" err="1">
                <a:solidFill>
                  <a:srgbClr val="7F7F7F"/>
                </a:solidFill>
                <a:latin typeface="+mn-lt"/>
              </a:rPr>
              <a:t>jelentőségű</a:t>
            </a:r>
            <a:r>
              <a:rPr lang="en-US" sz="1600" dirty="0">
                <a:solidFill>
                  <a:srgbClr val="7F7F7F"/>
                </a:solidFill>
                <a:latin typeface="+mn-lt"/>
              </a:rPr>
              <a:t> – </a:t>
            </a:r>
            <a:r>
              <a:rPr lang="en-US" sz="1600" dirty="0" err="1">
                <a:solidFill>
                  <a:srgbClr val="7F7F7F"/>
                </a:solidFill>
                <a:latin typeface="+mn-lt"/>
              </a:rPr>
              <a:t>mit</a:t>
            </a:r>
            <a:r>
              <a:rPr lang="en-US" sz="1600" dirty="0">
                <a:solidFill>
                  <a:srgbClr val="7F7F7F"/>
                </a:solidFill>
                <a:latin typeface="+mn-lt"/>
              </a:rPr>
              <a:t> </a:t>
            </a:r>
            <a:r>
              <a:rPr lang="en-US" sz="1600" dirty="0" err="1">
                <a:solidFill>
                  <a:srgbClr val="7F7F7F"/>
                </a:solidFill>
                <a:latin typeface="+mn-lt"/>
              </a:rPr>
              <a:t>válasszunk</a:t>
            </a:r>
            <a:r>
              <a:rPr lang="en-US" sz="1600" dirty="0">
                <a:solidFill>
                  <a:srgbClr val="7F7F7F"/>
                </a:solidFill>
                <a:latin typeface="+mn-lt"/>
              </a:rPr>
              <a:t>?</a:t>
            </a:r>
          </a:p>
          <a:p>
            <a:pPr marL="0" marR="0" lvl="0" indent="0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Font typeface="PT Sans"/>
              <a:buNone/>
            </a:pPr>
            <a:r>
              <a:rPr lang="en-US" sz="1600" dirty="0" err="1">
                <a:solidFill>
                  <a:srgbClr val="7F7F7F"/>
                </a:solidFill>
                <a:latin typeface="+mn-lt"/>
              </a:rPr>
              <a:t>Ajánlott</a:t>
            </a:r>
            <a:r>
              <a:rPr lang="en-US" sz="1600" dirty="0">
                <a:solidFill>
                  <a:srgbClr val="7F7F7F"/>
                </a:solidFill>
                <a:latin typeface="+mn-lt"/>
              </a:rPr>
              <a:t> </a:t>
            </a:r>
            <a:r>
              <a:rPr lang="en-US" sz="1600" dirty="0" err="1">
                <a:solidFill>
                  <a:srgbClr val="7F7F7F"/>
                </a:solidFill>
                <a:latin typeface="+mn-lt"/>
              </a:rPr>
              <a:t>folyadék</a:t>
            </a:r>
            <a:r>
              <a:rPr lang="en-US" sz="1600" dirty="0">
                <a:solidFill>
                  <a:srgbClr val="7F7F7F"/>
                </a:solidFill>
                <a:latin typeface="+mn-lt"/>
              </a:rPr>
              <a:t> </a:t>
            </a:r>
            <a:r>
              <a:rPr lang="en-US" sz="1600" dirty="0" err="1">
                <a:solidFill>
                  <a:srgbClr val="7F7F7F"/>
                </a:solidFill>
                <a:latin typeface="+mn-lt"/>
              </a:rPr>
              <a:t>típusa</a:t>
            </a:r>
            <a:r>
              <a:rPr lang="en-US" sz="1600" dirty="0">
                <a:solidFill>
                  <a:srgbClr val="7F7F7F"/>
                </a:solidFill>
                <a:latin typeface="+mn-lt"/>
              </a:rPr>
              <a:t>, </a:t>
            </a:r>
            <a:r>
              <a:rPr lang="en-US" sz="1600" dirty="0" err="1">
                <a:solidFill>
                  <a:srgbClr val="7F7F7F"/>
                </a:solidFill>
                <a:latin typeface="+mn-lt"/>
              </a:rPr>
              <a:t>mennyisége</a:t>
            </a:r>
            <a:r>
              <a:rPr lang="en-US" sz="1600" dirty="0">
                <a:solidFill>
                  <a:srgbClr val="7F7F7F"/>
                </a:solidFill>
                <a:latin typeface="+mn-lt"/>
              </a:rPr>
              <a:t> </a:t>
            </a:r>
            <a:r>
              <a:rPr lang="en-US" sz="1600" dirty="0" err="1">
                <a:solidFill>
                  <a:srgbClr val="7F7F7F"/>
                </a:solidFill>
                <a:latin typeface="+mn-lt"/>
              </a:rPr>
              <a:t>függ</a:t>
            </a:r>
            <a:r>
              <a:rPr lang="en-US" sz="1600" dirty="0">
                <a:solidFill>
                  <a:srgbClr val="7F7F7F"/>
                </a:solidFill>
                <a:latin typeface="+mn-lt"/>
              </a:rPr>
              <a:t>:</a:t>
            </a:r>
          </a:p>
          <a:p>
            <a:pPr marL="457200" marR="0" lvl="0" indent="-228600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har char="●"/>
            </a:pPr>
            <a:r>
              <a:rPr lang="en-US" sz="1600" dirty="0" err="1">
                <a:solidFill>
                  <a:srgbClr val="7F7F7F"/>
                </a:solidFill>
                <a:latin typeface="+mn-lt"/>
              </a:rPr>
              <a:t>edzés</a:t>
            </a:r>
            <a:r>
              <a:rPr lang="en-US" sz="1600" dirty="0">
                <a:solidFill>
                  <a:srgbClr val="7F7F7F"/>
                </a:solidFill>
                <a:latin typeface="+mn-lt"/>
              </a:rPr>
              <a:t> </a:t>
            </a:r>
            <a:r>
              <a:rPr lang="en-US" sz="1600" dirty="0" err="1">
                <a:solidFill>
                  <a:srgbClr val="7F7F7F"/>
                </a:solidFill>
                <a:latin typeface="+mn-lt"/>
              </a:rPr>
              <a:t>intenzitása</a:t>
            </a:r>
            <a:r>
              <a:rPr lang="en-US" sz="1600" dirty="0">
                <a:solidFill>
                  <a:srgbClr val="7F7F7F"/>
                </a:solidFill>
                <a:latin typeface="+mn-lt"/>
              </a:rPr>
              <a:t> </a:t>
            </a:r>
            <a:r>
              <a:rPr lang="en-US" sz="1600" dirty="0" err="1">
                <a:solidFill>
                  <a:srgbClr val="7F7F7F"/>
                </a:solidFill>
                <a:latin typeface="+mn-lt"/>
              </a:rPr>
              <a:t>és</a:t>
            </a:r>
            <a:r>
              <a:rPr lang="en-US" sz="1600" dirty="0">
                <a:solidFill>
                  <a:srgbClr val="7F7F7F"/>
                </a:solidFill>
                <a:latin typeface="+mn-lt"/>
              </a:rPr>
              <a:t> </a:t>
            </a:r>
            <a:r>
              <a:rPr lang="en-US" sz="1600" dirty="0" err="1">
                <a:solidFill>
                  <a:srgbClr val="7F7F7F"/>
                </a:solidFill>
                <a:latin typeface="+mn-lt"/>
              </a:rPr>
              <a:t>időtartama</a:t>
            </a:r>
            <a:endParaRPr lang="en-US" sz="1600" dirty="0">
              <a:solidFill>
                <a:srgbClr val="7F7F7F"/>
              </a:solidFill>
              <a:latin typeface="+mn-lt"/>
            </a:endParaRPr>
          </a:p>
          <a:p>
            <a:pPr marL="457200" marR="0" lvl="0" indent="-228600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har char="●"/>
            </a:pPr>
            <a:r>
              <a:rPr lang="en-US" sz="1600" dirty="0" err="1">
                <a:solidFill>
                  <a:srgbClr val="7F7F7F"/>
                </a:solidFill>
                <a:latin typeface="+mn-lt"/>
              </a:rPr>
              <a:t>külső</a:t>
            </a:r>
            <a:r>
              <a:rPr lang="en-US" sz="1600" dirty="0">
                <a:solidFill>
                  <a:srgbClr val="7F7F7F"/>
                </a:solidFill>
                <a:latin typeface="+mn-lt"/>
              </a:rPr>
              <a:t> </a:t>
            </a:r>
            <a:r>
              <a:rPr lang="en-US" sz="1600" dirty="0" err="1">
                <a:solidFill>
                  <a:srgbClr val="7F7F7F"/>
                </a:solidFill>
                <a:latin typeface="+mn-lt"/>
              </a:rPr>
              <a:t>körülmények</a:t>
            </a:r>
            <a:r>
              <a:rPr lang="en-US" sz="1600" dirty="0">
                <a:solidFill>
                  <a:srgbClr val="7F7F7F"/>
                </a:solidFill>
                <a:latin typeface="+mn-lt"/>
              </a:rPr>
              <a:t> (pl. </a:t>
            </a:r>
            <a:r>
              <a:rPr lang="en-US" sz="1600" dirty="0" err="1">
                <a:solidFill>
                  <a:srgbClr val="7F7F7F"/>
                </a:solidFill>
                <a:latin typeface="+mn-lt"/>
              </a:rPr>
              <a:t>hőmérséklet</a:t>
            </a:r>
            <a:r>
              <a:rPr lang="en-US" sz="1600" dirty="0">
                <a:solidFill>
                  <a:srgbClr val="7F7F7F"/>
                </a:solidFill>
                <a:latin typeface="+mn-lt"/>
              </a:rPr>
              <a:t>)</a:t>
            </a:r>
          </a:p>
          <a:p>
            <a:pPr marL="457200" marR="0" lvl="0" indent="-228600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har char="●"/>
            </a:pPr>
            <a:r>
              <a:rPr lang="en-US" sz="1600" dirty="0" err="1">
                <a:solidFill>
                  <a:srgbClr val="7F7F7F"/>
                </a:solidFill>
                <a:latin typeface="+mn-lt"/>
              </a:rPr>
              <a:t>verejtékezés</a:t>
            </a:r>
            <a:r>
              <a:rPr lang="en-US" sz="1600" dirty="0">
                <a:solidFill>
                  <a:srgbClr val="7F7F7F"/>
                </a:solidFill>
                <a:latin typeface="+mn-lt"/>
              </a:rPr>
              <a:t> </a:t>
            </a:r>
            <a:r>
              <a:rPr lang="en-US" sz="1600" dirty="0" err="1">
                <a:solidFill>
                  <a:srgbClr val="7F7F7F"/>
                </a:solidFill>
                <a:latin typeface="+mn-lt"/>
              </a:rPr>
              <a:t>mértéke</a:t>
            </a:r>
            <a:endParaRPr lang="en-US" sz="1600" dirty="0">
              <a:solidFill>
                <a:srgbClr val="7F7F7F"/>
              </a:solidFill>
              <a:latin typeface="+mn-lt"/>
            </a:endParaRPr>
          </a:p>
          <a:p>
            <a:pPr marL="457200" marR="0" lvl="0" indent="-228600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har char="●"/>
            </a:pPr>
            <a:r>
              <a:rPr lang="en-US" sz="1600" dirty="0" err="1">
                <a:solidFill>
                  <a:srgbClr val="7F7F7F"/>
                </a:solidFill>
                <a:latin typeface="+mn-lt"/>
              </a:rPr>
              <a:t>egészségi</a:t>
            </a:r>
            <a:r>
              <a:rPr lang="en-US" sz="1600" dirty="0">
                <a:solidFill>
                  <a:srgbClr val="7F7F7F"/>
                </a:solidFill>
                <a:latin typeface="+mn-lt"/>
              </a:rPr>
              <a:t> </a:t>
            </a:r>
            <a:r>
              <a:rPr lang="en-US" sz="1600" dirty="0" err="1">
                <a:solidFill>
                  <a:srgbClr val="7F7F7F"/>
                </a:solidFill>
                <a:latin typeface="+mn-lt"/>
              </a:rPr>
              <a:t>állapot</a:t>
            </a:r>
            <a:endParaRPr lang="en-US" sz="1600" dirty="0">
              <a:solidFill>
                <a:srgbClr val="7F7F7F"/>
              </a:solidFill>
              <a:latin typeface="+mn-lt"/>
            </a:endParaRPr>
          </a:p>
          <a:p>
            <a:pPr marL="0" marR="0" lvl="0" indent="0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Font typeface="PT Sans"/>
              <a:buNone/>
            </a:pPr>
            <a:endParaRPr sz="1600" dirty="0">
              <a:solidFill>
                <a:srgbClr val="7F7F7F"/>
              </a:solidFill>
              <a:latin typeface="+mn-lt"/>
            </a:endParaRPr>
          </a:p>
          <a:p>
            <a:pPr marL="0" marR="0" lvl="0" indent="0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Font typeface="PT Sans"/>
              <a:buNone/>
            </a:pPr>
            <a:endParaRPr sz="1600" dirty="0">
              <a:solidFill>
                <a:srgbClr val="7F7F7F"/>
              </a:solidFill>
              <a:latin typeface="+mn-lt"/>
            </a:endParaRPr>
          </a:p>
        </p:txBody>
      </p:sp>
      <p:pic>
        <p:nvPicPr>
          <p:cNvPr id="326" name="Shape 3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66175" y="2506087"/>
            <a:ext cx="4577825" cy="2472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hape 10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66538" y="0"/>
            <a:ext cx="6205862" cy="135030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hape 233"/>
          <p:cNvSpPr txBox="1"/>
          <p:nvPr/>
        </p:nvSpPr>
        <p:spPr>
          <a:xfrm>
            <a:off x="989458" y="1141325"/>
            <a:ext cx="7062600" cy="10931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8AF"/>
              </a:buClr>
              <a:buSzPct val="25000"/>
              <a:buFont typeface="PT Sans"/>
              <a:buNone/>
            </a:pPr>
            <a:r>
              <a:rPr lang="en-US" sz="3600" b="1" dirty="0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2. </a:t>
            </a:r>
            <a:r>
              <a:rPr lang="en-US" sz="3000" b="1" dirty="0" err="1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Sporttáplálkozás</a:t>
            </a:r>
            <a:r>
              <a:rPr lang="en-US" sz="3000" b="1" dirty="0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 </a:t>
            </a:r>
            <a:r>
              <a:rPr lang="en-US" sz="3000" b="1" dirty="0" err="1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tudományos</a:t>
            </a:r>
            <a:r>
              <a:rPr lang="en-US" sz="3000" b="1" dirty="0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 </a:t>
            </a:r>
            <a:r>
              <a:rPr lang="en-US" sz="3000" b="1" dirty="0" err="1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alapjai</a:t>
            </a:r>
            <a:endParaRPr lang="en-US" sz="3000" b="1" dirty="0">
              <a:solidFill>
                <a:srgbClr val="7F7F7F"/>
              </a:solidFill>
              <a:latin typeface="+mn-lt"/>
              <a:ea typeface="PT Sans"/>
              <a:cs typeface="PT Sans"/>
              <a:sym typeface="PT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8AF"/>
              </a:buClr>
              <a:buSzPct val="25000"/>
              <a:buFont typeface="PT Sans"/>
              <a:buNone/>
            </a:pPr>
            <a:r>
              <a:rPr lang="en-US" sz="3000" b="1" dirty="0" err="1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Napi</a:t>
            </a:r>
            <a:r>
              <a:rPr lang="en-US" sz="3000" b="1" dirty="0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 </a:t>
            </a:r>
            <a:r>
              <a:rPr lang="en-US" sz="3000" b="1" dirty="0" err="1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folyadékszükséglet</a:t>
            </a:r>
            <a:endParaRPr lang="en-US" sz="3000" b="1" dirty="0">
              <a:solidFill>
                <a:srgbClr val="7F7F7F"/>
              </a:solidFill>
              <a:latin typeface="+mn-lt"/>
              <a:ea typeface="PT Sans"/>
              <a:cs typeface="PT Sans"/>
              <a:sym typeface="PT San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21948" y="6087419"/>
            <a:ext cx="5622052" cy="770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r">
              <a:lnSpc>
                <a:spcPct val="111111"/>
              </a:lnSpc>
              <a:buClr>
                <a:srgbClr val="7F7F7F"/>
              </a:buClr>
            </a:pP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A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dehidráció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rontja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a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fizikai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teljesítőképességet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és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</a:p>
          <a:p>
            <a:pPr lvl="0" algn="r">
              <a:lnSpc>
                <a:spcPct val="111111"/>
              </a:lnSpc>
              <a:buClr>
                <a:srgbClr val="7F7F7F"/>
              </a:buClr>
            </a:pP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veszélyezteti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az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egészséget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!</a:t>
            </a:r>
          </a:p>
        </p:txBody>
      </p:sp>
    </p:spTree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/>
          <p:nvPr/>
        </p:nvSpPr>
        <p:spPr>
          <a:xfrm>
            <a:off x="5640000" y="2511966"/>
            <a:ext cx="3504000" cy="3256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rgbClr val="00B8AF"/>
              </a:buClr>
              <a:buSzPct val="25000"/>
              <a:buFont typeface="PT Sans"/>
              <a:buNone/>
            </a:pPr>
            <a:r>
              <a:rPr lang="en-US" sz="3000" b="1" i="0" u="none" strike="noStrike" cap="none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PT Sans"/>
                <a:cs typeface="PT Sans"/>
                <a:sym typeface="PT Sans"/>
              </a:rPr>
              <a:t>TÁPLÁLKOZÁSI</a:t>
            </a:r>
          </a:p>
          <a:p>
            <a:pPr marL="0" marR="0" lvl="0" indent="0" algn="r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rgbClr val="00B8AF"/>
              </a:buClr>
              <a:buSzPct val="25000"/>
              <a:buFont typeface="PT Sans"/>
              <a:buNone/>
            </a:pPr>
            <a:r>
              <a:rPr lang="en-US" sz="3000" b="1" i="0" u="none" strike="noStrike" cap="none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PT Sans"/>
                <a:cs typeface="PT Sans"/>
                <a:sym typeface="PT Sans"/>
              </a:rPr>
              <a:t>PIRAMIS ÚJRAGOND</a:t>
            </a:r>
            <a:r>
              <a:rPr lang="en-US" sz="3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PT Sans"/>
                <a:cs typeface="PT Sans"/>
                <a:sym typeface="PT Sans"/>
              </a:rPr>
              <a:t>OLVA</a:t>
            </a:r>
          </a:p>
        </p:txBody>
      </p:sp>
      <p:pic>
        <p:nvPicPr>
          <p:cNvPr id="255" name="Shape 2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067373"/>
            <a:ext cx="5176911" cy="479062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hape 10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66538" y="0"/>
            <a:ext cx="6205862" cy="1350301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Shape 233"/>
          <p:cNvSpPr txBox="1"/>
          <p:nvPr/>
        </p:nvSpPr>
        <p:spPr>
          <a:xfrm>
            <a:off x="989458" y="1141326"/>
            <a:ext cx="7062600" cy="71707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8AF"/>
              </a:buClr>
              <a:buSzPct val="25000"/>
              <a:buFont typeface="PT Sans"/>
              <a:buNone/>
            </a:pPr>
            <a:r>
              <a:rPr lang="en-US" sz="3600" b="1" dirty="0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2. </a:t>
            </a:r>
            <a:r>
              <a:rPr lang="en-US" sz="3000" b="1" dirty="0" err="1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Sporttáplálkozás</a:t>
            </a:r>
            <a:r>
              <a:rPr lang="en-US" sz="3000" b="1" dirty="0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 </a:t>
            </a:r>
            <a:r>
              <a:rPr lang="en-US" sz="3000" b="1" dirty="0" err="1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tudományos</a:t>
            </a:r>
            <a:r>
              <a:rPr lang="en-US" sz="3000" b="1" dirty="0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 </a:t>
            </a:r>
            <a:r>
              <a:rPr lang="en-US" sz="3000" b="1" dirty="0" err="1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alapjai</a:t>
            </a:r>
            <a:endParaRPr lang="en-US" sz="3000" b="1" dirty="0">
              <a:solidFill>
                <a:srgbClr val="7F7F7F"/>
              </a:solidFill>
              <a:latin typeface="+mn-lt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 txBox="1">
            <a:spLocks noGrp="1"/>
          </p:cNvSpPr>
          <p:nvPr>
            <p:ph idx="1"/>
          </p:nvPr>
        </p:nvSpPr>
        <p:spPr>
          <a:xfrm>
            <a:off x="225083" y="2234426"/>
            <a:ext cx="6238017" cy="289350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8AF"/>
              </a:buClr>
              <a:buSzPct val="100000"/>
              <a:buFont typeface="PT Sans"/>
            </a:pPr>
            <a:r>
              <a:rPr lang="en-US" b="0" i="0" u="none" dirty="0" err="1">
                <a:solidFill>
                  <a:schemeClr val="accent1"/>
                </a:solidFill>
                <a:ea typeface="PT Sans"/>
                <a:cs typeface="PT Sans"/>
                <a:sym typeface="PT Sans"/>
              </a:rPr>
              <a:t>Változatossá</a:t>
            </a:r>
            <a:r>
              <a:rPr lang="en-US" b="0" dirty="0" err="1">
                <a:solidFill>
                  <a:schemeClr val="accent1"/>
                </a:solidFill>
                <a:ea typeface="PT Sans"/>
                <a:cs typeface="PT Sans"/>
                <a:sym typeface="PT Sans"/>
              </a:rPr>
              <a:t>g</a:t>
            </a:r>
            <a:r>
              <a:rPr lang="en-US" b="0" dirty="0">
                <a:solidFill>
                  <a:schemeClr val="accent1"/>
                </a:solidFill>
                <a:ea typeface="PT Sans"/>
                <a:cs typeface="PT Sans"/>
                <a:sym typeface="PT Sans"/>
              </a:rPr>
              <a:t>, </a:t>
            </a:r>
            <a:r>
              <a:rPr lang="en-US" b="0" dirty="0" err="1">
                <a:solidFill>
                  <a:schemeClr val="accent1"/>
                </a:solidFill>
                <a:ea typeface="PT Sans"/>
                <a:cs typeface="PT Sans"/>
                <a:sym typeface="PT Sans"/>
              </a:rPr>
              <a:t>m</a:t>
            </a:r>
            <a:r>
              <a:rPr lang="en-US" b="0" i="0" u="none" dirty="0" err="1">
                <a:solidFill>
                  <a:schemeClr val="accent1"/>
                </a:solidFill>
                <a:ea typeface="PT Sans"/>
                <a:cs typeface="PT Sans"/>
                <a:sym typeface="PT Sans"/>
              </a:rPr>
              <a:t>értékletesség</a:t>
            </a:r>
            <a:endParaRPr lang="en-US" b="0" i="0" u="none" dirty="0">
              <a:solidFill>
                <a:schemeClr val="accent1"/>
              </a:solidFill>
              <a:ea typeface="PT Sans"/>
              <a:cs typeface="PT Sans"/>
              <a:sym typeface="PT Sans"/>
            </a:endParaRPr>
          </a:p>
          <a:p>
            <a: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B8AF"/>
              </a:buClr>
              <a:buSzPct val="100000"/>
              <a:buFont typeface="PT Sans"/>
            </a:pPr>
            <a:r>
              <a:rPr lang="en-US" b="0" i="0" u="none" dirty="0" err="1">
                <a:solidFill>
                  <a:schemeClr val="accent1"/>
                </a:solidFill>
                <a:ea typeface="PT Sans"/>
                <a:cs typeface="PT Sans"/>
                <a:sym typeface="PT Sans"/>
              </a:rPr>
              <a:t>Megfelelő</a:t>
            </a:r>
            <a:r>
              <a:rPr lang="en-US" b="0" dirty="0">
                <a:solidFill>
                  <a:schemeClr val="accent1"/>
                </a:solidFill>
                <a:ea typeface="PT Sans"/>
                <a:cs typeface="PT Sans"/>
                <a:sym typeface="PT Sans"/>
              </a:rPr>
              <a:t> </a:t>
            </a:r>
            <a:r>
              <a:rPr lang="en-US" b="0" dirty="0" err="1">
                <a:solidFill>
                  <a:schemeClr val="accent1"/>
                </a:solidFill>
                <a:ea typeface="PT Sans"/>
                <a:cs typeface="PT Sans"/>
                <a:sym typeface="PT Sans"/>
              </a:rPr>
              <a:t>tápanyag</a:t>
            </a:r>
            <a:r>
              <a:rPr lang="en-US" b="0" i="0" u="none" dirty="0" err="1">
                <a:solidFill>
                  <a:schemeClr val="accent1"/>
                </a:solidFill>
                <a:ea typeface="PT Sans"/>
                <a:cs typeface="PT Sans"/>
                <a:sym typeface="PT Sans"/>
              </a:rPr>
              <a:t>arány</a:t>
            </a:r>
            <a:r>
              <a:rPr lang="en-US" b="0" i="0" u="none" dirty="0">
                <a:solidFill>
                  <a:schemeClr val="accent1"/>
                </a:solidFill>
                <a:ea typeface="PT Sans"/>
                <a:cs typeface="PT Sans"/>
                <a:sym typeface="PT Sans"/>
              </a:rPr>
              <a:t>, </a:t>
            </a:r>
            <a:r>
              <a:rPr lang="en-US" b="0" dirty="0" err="1">
                <a:solidFill>
                  <a:schemeClr val="accent1"/>
                </a:solidFill>
                <a:ea typeface="PT Sans"/>
                <a:cs typeface="PT Sans"/>
                <a:sym typeface="PT Sans"/>
              </a:rPr>
              <a:t>folyadékpótlás</a:t>
            </a:r>
            <a:endParaRPr lang="en-US" b="0" dirty="0">
              <a:solidFill>
                <a:schemeClr val="accent1"/>
              </a:solidFill>
              <a:ea typeface="PT Sans"/>
              <a:cs typeface="PT Sans"/>
              <a:sym typeface="PT Sans"/>
            </a:endParaRPr>
          </a:p>
          <a:p>
            <a: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B8AF"/>
              </a:buClr>
              <a:buSzPct val="100000"/>
              <a:buFont typeface="PT Sans"/>
            </a:pPr>
            <a:r>
              <a:rPr lang="en-US" b="0" i="0" u="none" dirty="0">
                <a:solidFill>
                  <a:schemeClr val="accent1"/>
                </a:solidFill>
                <a:ea typeface="PT Sans"/>
                <a:cs typeface="PT Sans"/>
                <a:sym typeface="PT Sans"/>
              </a:rPr>
              <a:t>A </a:t>
            </a:r>
            <a:r>
              <a:rPr lang="en-US" b="0" i="0" u="none" dirty="0" err="1">
                <a:solidFill>
                  <a:schemeClr val="accent1"/>
                </a:solidFill>
                <a:ea typeface="PT Sans"/>
                <a:cs typeface="PT Sans"/>
                <a:sym typeface="PT Sans"/>
              </a:rPr>
              <a:t>megfelelő</a:t>
            </a:r>
            <a:r>
              <a:rPr lang="en-US" b="0" i="0" u="none" dirty="0">
                <a:solidFill>
                  <a:schemeClr val="accent1"/>
                </a:solidFill>
                <a:ea typeface="PT Sans"/>
                <a:cs typeface="PT Sans"/>
                <a:sym typeface="PT Sans"/>
              </a:rPr>
              <a:t> </a:t>
            </a:r>
            <a:r>
              <a:rPr lang="en-US" b="0" i="0" u="none" dirty="0" err="1">
                <a:solidFill>
                  <a:schemeClr val="accent1"/>
                </a:solidFill>
                <a:ea typeface="PT Sans"/>
                <a:cs typeface="PT Sans"/>
                <a:sym typeface="PT Sans"/>
              </a:rPr>
              <a:t>testösszetétel</a:t>
            </a:r>
            <a:r>
              <a:rPr lang="en-US" b="0" i="0" u="none" dirty="0">
                <a:solidFill>
                  <a:schemeClr val="accent1"/>
                </a:solidFill>
                <a:ea typeface="PT Sans"/>
                <a:cs typeface="PT Sans"/>
                <a:sym typeface="PT Sans"/>
              </a:rPr>
              <a:t> (</a:t>
            </a:r>
            <a:r>
              <a:rPr lang="en-US" b="0" i="0" u="none" dirty="0" err="1">
                <a:solidFill>
                  <a:schemeClr val="accent1"/>
                </a:solidFill>
                <a:ea typeface="PT Sans"/>
                <a:cs typeface="PT Sans"/>
                <a:sym typeface="PT Sans"/>
              </a:rPr>
              <a:t>izomzat-zsírarány</a:t>
            </a:r>
            <a:r>
              <a:rPr lang="en-US" b="0" i="0" u="none" dirty="0">
                <a:solidFill>
                  <a:schemeClr val="accent1"/>
                </a:solidFill>
                <a:ea typeface="PT Sans"/>
                <a:cs typeface="PT Sans"/>
                <a:sym typeface="PT Sans"/>
              </a:rPr>
              <a:t>) </a:t>
            </a:r>
            <a:r>
              <a:rPr lang="en-US" b="0" i="0" u="none" dirty="0" err="1">
                <a:solidFill>
                  <a:schemeClr val="accent1"/>
                </a:solidFill>
                <a:ea typeface="PT Sans"/>
                <a:cs typeface="PT Sans"/>
                <a:sym typeface="PT Sans"/>
              </a:rPr>
              <a:t>biztosítása</a:t>
            </a:r>
            <a:endParaRPr lang="en-US" b="0" i="0" u="none" dirty="0">
              <a:solidFill>
                <a:schemeClr val="accent1"/>
              </a:solidFill>
              <a:ea typeface="PT Sans"/>
              <a:cs typeface="PT Sans"/>
              <a:sym typeface="PT Sans"/>
            </a:endParaRPr>
          </a:p>
          <a:p>
            <a: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B8AF"/>
              </a:buClr>
              <a:buSzPct val="100000"/>
              <a:buFont typeface="PT Sans"/>
            </a:pPr>
            <a:r>
              <a:rPr lang="en-US" b="0" dirty="0" err="1">
                <a:solidFill>
                  <a:schemeClr val="accent1"/>
                </a:solidFill>
                <a:ea typeface="PT Sans"/>
                <a:cs typeface="PT Sans"/>
                <a:sym typeface="PT Sans"/>
              </a:rPr>
              <a:t>R</a:t>
            </a:r>
            <a:r>
              <a:rPr lang="en-US" b="0" i="0" u="none" dirty="0" err="1">
                <a:solidFill>
                  <a:schemeClr val="accent1"/>
                </a:solidFill>
                <a:ea typeface="PT Sans"/>
                <a:cs typeface="PT Sans"/>
                <a:sym typeface="PT Sans"/>
              </a:rPr>
              <a:t>egeneráció</a:t>
            </a:r>
            <a:r>
              <a:rPr lang="en-US" b="0" dirty="0">
                <a:solidFill>
                  <a:schemeClr val="accent1"/>
                </a:solidFill>
                <a:ea typeface="PT Sans"/>
                <a:cs typeface="PT Sans"/>
                <a:sym typeface="PT Sans"/>
              </a:rPr>
              <a:t> </a:t>
            </a:r>
            <a:r>
              <a:rPr lang="en-US" b="0" dirty="0" err="1">
                <a:solidFill>
                  <a:schemeClr val="accent1"/>
                </a:solidFill>
                <a:ea typeface="PT Sans"/>
                <a:cs typeface="PT Sans"/>
                <a:sym typeface="PT Sans"/>
              </a:rPr>
              <a:t>elősegítése</a:t>
            </a:r>
            <a:endParaRPr lang="en-US" b="0" dirty="0">
              <a:solidFill>
                <a:schemeClr val="accent1"/>
              </a:solidFill>
              <a:ea typeface="PT Sans"/>
              <a:cs typeface="PT Sans"/>
              <a:sym typeface="PT Sans"/>
            </a:endParaRPr>
          </a:p>
          <a:p>
            <a: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B8AF"/>
              </a:buClr>
              <a:buSzPct val="100000"/>
              <a:buFont typeface="PT Sans"/>
            </a:pPr>
            <a:r>
              <a:rPr lang="en-US" b="0" i="0" u="none" dirty="0">
                <a:solidFill>
                  <a:schemeClr val="accent1"/>
                </a:solidFill>
                <a:ea typeface="PT Sans"/>
                <a:cs typeface="PT Sans"/>
                <a:sym typeface="PT Sans"/>
              </a:rPr>
              <a:t>A </a:t>
            </a:r>
            <a:r>
              <a:rPr lang="en-US" b="0" i="0" u="none" dirty="0" err="1">
                <a:solidFill>
                  <a:schemeClr val="accent1"/>
                </a:solidFill>
                <a:ea typeface="PT Sans"/>
                <a:cs typeface="PT Sans"/>
                <a:sym typeface="PT Sans"/>
              </a:rPr>
              <a:t>sportág</a:t>
            </a:r>
            <a:r>
              <a:rPr lang="en-US" b="0" i="0" u="none" dirty="0">
                <a:solidFill>
                  <a:schemeClr val="accent1"/>
                </a:solidFill>
                <a:ea typeface="PT Sans"/>
                <a:cs typeface="PT Sans"/>
                <a:sym typeface="PT Sans"/>
              </a:rPr>
              <a:t> </a:t>
            </a:r>
            <a:r>
              <a:rPr lang="en-US" b="0" i="0" u="none" dirty="0" err="1">
                <a:solidFill>
                  <a:schemeClr val="accent1"/>
                </a:solidFill>
                <a:ea typeface="PT Sans"/>
                <a:cs typeface="PT Sans"/>
                <a:sym typeface="PT Sans"/>
              </a:rPr>
              <a:t>jellegének</a:t>
            </a:r>
            <a:r>
              <a:rPr lang="en-US" b="0" i="0" u="none" dirty="0">
                <a:solidFill>
                  <a:schemeClr val="accent1"/>
                </a:solidFill>
                <a:ea typeface="PT Sans"/>
                <a:cs typeface="PT Sans"/>
                <a:sym typeface="PT Sans"/>
              </a:rPr>
              <a:t>, </a:t>
            </a:r>
            <a:r>
              <a:rPr lang="en-US" b="0" i="0" u="none" dirty="0" err="1">
                <a:solidFill>
                  <a:schemeClr val="accent1"/>
                </a:solidFill>
                <a:ea typeface="PT Sans"/>
                <a:cs typeface="PT Sans"/>
                <a:sym typeface="PT Sans"/>
              </a:rPr>
              <a:t>felkészülési</a:t>
            </a:r>
            <a:r>
              <a:rPr lang="en-US" b="0" i="0" u="none" dirty="0">
                <a:solidFill>
                  <a:schemeClr val="accent1"/>
                </a:solidFill>
                <a:ea typeface="PT Sans"/>
                <a:cs typeface="PT Sans"/>
                <a:sym typeface="PT Sans"/>
              </a:rPr>
              <a:t> </a:t>
            </a:r>
            <a:r>
              <a:rPr lang="en-US" b="0" i="0" u="none" dirty="0" err="1">
                <a:solidFill>
                  <a:schemeClr val="accent1"/>
                </a:solidFill>
                <a:ea typeface="PT Sans"/>
                <a:cs typeface="PT Sans"/>
                <a:sym typeface="PT Sans"/>
              </a:rPr>
              <a:t>szakasznak</a:t>
            </a:r>
            <a:r>
              <a:rPr lang="en-US" b="0" i="0" u="none" dirty="0">
                <a:solidFill>
                  <a:schemeClr val="accent1"/>
                </a:solidFill>
                <a:ea typeface="PT Sans"/>
                <a:cs typeface="PT Sans"/>
                <a:sym typeface="PT Sans"/>
              </a:rPr>
              <a:t>, </a:t>
            </a:r>
            <a:r>
              <a:rPr lang="en-US" b="0" i="0" u="none" dirty="0" err="1">
                <a:solidFill>
                  <a:schemeClr val="accent1"/>
                </a:solidFill>
                <a:ea typeface="PT Sans"/>
                <a:cs typeface="PT Sans"/>
                <a:sym typeface="PT Sans"/>
              </a:rPr>
              <a:t>egyéni</a:t>
            </a:r>
            <a:endParaRPr lang="en-US" b="0" dirty="0">
              <a:solidFill>
                <a:schemeClr val="accent1"/>
              </a:solidFill>
              <a:ea typeface="PT Sans"/>
              <a:cs typeface="PT Sans"/>
              <a:sym typeface="PT Sans"/>
            </a:endParaRPr>
          </a:p>
          <a:p>
            <a: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B8AF"/>
              </a:buClr>
              <a:buSzPct val="100000"/>
              <a:buFont typeface="PT Sans"/>
            </a:pPr>
            <a:r>
              <a:rPr lang="en-US" b="0" i="0" u="none" dirty="0" err="1">
                <a:solidFill>
                  <a:schemeClr val="accent1"/>
                </a:solidFill>
                <a:ea typeface="PT Sans"/>
                <a:cs typeface="PT Sans"/>
                <a:sym typeface="PT Sans"/>
              </a:rPr>
              <a:t>sajátosságoknak</a:t>
            </a:r>
            <a:r>
              <a:rPr lang="en-US" b="0" i="0" u="none" dirty="0">
                <a:solidFill>
                  <a:schemeClr val="accent1"/>
                </a:solidFill>
                <a:ea typeface="PT Sans"/>
                <a:cs typeface="PT Sans"/>
                <a:sym typeface="PT Sans"/>
              </a:rPr>
              <a:t> </a:t>
            </a:r>
            <a:r>
              <a:rPr lang="en-US" b="0" i="0" u="none" dirty="0" err="1">
                <a:solidFill>
                  <a:schemeClr val="accent1"/>
                </a:solidFill>
                <a:ea typeface="PT Sans"/>
                <a:cs typeface="PT Sans"/>
                <a:sym typeface="PT Sans"/>
              </a:rPr>
              <a:t>megfeleltetés</a:t>
            </a:r>
            <a:r>
              <a:rPr lang="en-US" b="0" i="0" u="none" dirty="0">
                <a:solidFill>
                  <a:schemeClr val="accent1"/>
                </a:solidFill>
                <a:ea typeface="PT Sans"/>
                <a:cs typeface="PT Sans"/>
                <a:sym typeface="PT Sans"/>
              </a:rPr>
              <a:t>-pl.: ROBBANÉKONYSÁG,</a:t>
            </a:r>
          </a:p>
          <a:p>
            <a: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B8AF"/>
              </a:buClr>
              <a:buSzPct val="100000"/>
              <a:buFont typeface="PT Sans"/>
            </a:pPr>
            <a:r>
              <a:rPr lang="en-US" b="0" i="0" u="none" dirty="0">
                <a:solidFill>
                  <a:schemeClr val="accent1"/>
                </a:solidFill>
                <a:ea typeface="PT Sans"/>
                <a:cs typeface="PT Sans"/>
                <a:sym typeface="PT Sans"/>
              </a:rPr>
              <a:t>ERŐ, SEBESSÉG</a:t>
            </a:r>
          </a:p>
        </p:txBody>
      </p:sp>
      <p:pic>
        <p:nvPicPr>
          <p:cNvPr id="333" name="Shape 3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12526" y="2234426"/>
            <a:ext cx="3631474" cy="2723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hape 10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66538" y="0"/>
            <a:ext cx="6205862" cy="135030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hape 233"/>
          <p:cNvSpPr txBox="1"/>
          <p:nvPr/>
        </p:nvSpPr>
        <p:spPr>
          <a:xfrm>
            <a:off x="989458" y="1141325"/>
            <a:ext cx="7062600" cy="10931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8AF"/>
              </a:buClr>
              <a:buSzPct val="25000"/>
              <a:buFont typeface="PT Sans"/>
              <a:buNone/>
            </a:pPr>
            <a:r>
              <a:rPr lang="en-US" sz="3600" b="1" dirty="0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2. </a:t>
            </a:r>
            <a:r>
              <a:rPr lang="en-US" sz="3000" b="1" dirty="0" err="1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Sporttáplálkozás</a:t>
            </a:r>
            <a:r>
              <a:rPr lang="en-US" sz="3000" b="1" dirty="0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 </a:t>
            </a:r>
            <a:r>
              <a:rPr lang="en-US" sz="3000" b="1" dirty="0" err="1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tudományos</a:t>
            </a:r>
            <a:r>
              <a:rPr lang="en-US" sz="3000" b="1" dirty="0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 </a:t>
            </a:r>
            <a:r>
              <a:rPr lang="en-US" sz="3000" b="1" dirty="0" err="1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alapjai</a:t>
            </a:r>
            <a:endParaRPr lang="en-US" sz="3000" b="1" dirty="0">
              <a:solidFill>
                <a:srgbClr val="7F7F7F"/>
              </a:solidFill>
              <a:latin typeface="+mn-lt"/>
              <a:ea typeface="PT Sans"/>
              <a:cs typeface="PT Sans"/>
              <a:sym typeface="PT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8AF"/>
              </a:buClr>
              <a:buSzPct val="25000"/>
              <a:buFont typeface="PT Sans"/>
              <a:buNone/>
            </a:pPr>
            <a:r>
              <a:rPr lang="en-US" sz="3000" b="1" dirty="0" err="1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Táplálkozás</a:t>
            </a:r>
            <a:r>
              <a:rPr lang="en-US" sz="3000" b="1" dirty="0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 a </a:t>
            </a:r>
            <a:r>
              <a:rPr lang="en-US" sz="3000" b="1" dirty="0" err="1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gyakorlatban</a:t>
            </a:r>
            <a:endParaRPr lang="en-US" sz="3000" b="1" dirty="0">
              <a:solidFill>
                <a:srgbClr val="7F7F7F"/>
              </a:solidFill>
              <a:latin typeface="+mn-lt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 rot="19140000">
            <a:off x="3279259" y="1696940"/>
            <a:ext cx="6446599" cy="6447592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“A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megfelelő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étrend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önmagában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nem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tesz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középszerű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sportolót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világklasszissá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de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világklassszisból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középszerű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sportoló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válhat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hiányos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táplálkozás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mellett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.”</a:t>
            </a:r>
          </a:p>
          <a:p>
            <a:pPr lvl="0" algn="ctr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Counsilman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J.E.</a:t>
            </a:r>
          </a:p>
        </p:txBody>
      </p:sp>
      <p:pic>
        <p:nvPicPr>
          <p:cNvPr id="5" name="Shape 10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0"/>
            <a:ext cx="6205862" cy="1350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5" name="Shape 3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1200000">
            <a:off x="-1078135" y="1578937"/>
            <a:ext cx="3559884" cy="3508023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Shape 346"/>
          <p:cNvSpPr txBox="1">
            <a:spLocks noGrp="1"/>
          </p:cNvSpPr>
          <p:nvPr>
            <p:ph idx="1"/>
          </p:nvPr>
        </p:nvSpPr>
        <p:spPr>
          <a:xfrm>
            <a:off x="1835150" y="2520950"/>
            <a:ext cx="6553200" cy="252660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R="0" lvl="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-US" sz="2000" dirty="0" err="1">
                <a:solidFill>
                  <a:srgbClr val="797B7E"/>
                </a:solidFill>
                <a:ea typeface="PT Sans"/>
                <a:cs typeface="PT Sans"/>
                <a:sym typeface="PT Sans"/>
              </a:rPr>
              <a:t>Utolsó</a:t>
            </a:r>
            <a:r>
              <a:rPr lang="en-US" sz="2000" dirty="0">
                <a:solidFill>
                  <a:srgbClr val="797B7E"/>
                </a:solidFill>
                <a:ea typeface="PT Sans"/>
                <a:cs typeface="PT Sans"/>
                <a:sym typeface="PT Sans"/>
              </a:rPr>
              <a:t> </a:t>
            </a:r>
            <a:r>
              <a:rPr lang="en-US" sz="2000" dirty="0" err="1">
                <a:solidFill>
                  <a:srgbClr val="797B7E"/>
                </a:solidFill>
                <a:ea typeface="PT Sans"/>
                <a:cs typeface="PT Sans"/>
                <a:sym typeface="PT Sans"/>
              </a:rPr>
              <a:t>f</a:t>
            </a:r>
            <a:r>
              <a:rPr lang="en-US" sz="2000" b="0" i="0" u="none" dirty="0" err="1">
                <a:solidFill>
                  <a:srgbClr val="797B7E"/>
                </a:solidFill>
                <a:ea typeface="PT Sans"/>
                <a:cs typeface="PT Sans"/>
                <a:sym typeface="PT Sans"/>
              </a:rPr>
              <a:t>őétkezés</a:t>
            </a:r>
            <a:r>
              <a:rPr lang="en-US" sz="2000" b="0" i="0" u="none" dirty="0">
                <a:solidFill>
                  <a:srgbClr val="797B7E"/>
                </a:solidFill>
                <a:ea typeface="PT Sans"/>
                <a:cs typeface="PT Sans"/>
                <a:sym typeface="PT Sans"/>
              </a:rPr>
              <a:t>, </a:t>
            </a:r>
            <a:r>
              <a:rPr lang="en-US" sz="2000" b="0" i="0" u="none" dirty="0" err="1">
                <a:solidFill>
                  <a:srgbClr val="797B7E"/>
                </a:solidFill>
                <a:ea typeface="PT Sans"/>
                <a:cs typeface="PT Sans"/>
                <a:sym typeface="PT Sans"/>
              </a:rPr>
              <a:t>edzés</a:t>
            </a:r>
            <a:r>
              <a:rPr lang="en-US" sz="2000" b="0" i="0" u="none" dirty="0">
                <a:solidFill>
                  <a:srgbClr val="797B7E"/>
                </a:solidFill>
                <a:ea typeface="PT Sans"/>
                <a:cs typeface="PT Sans"/>
                <a:sym typeface="PT Sans"/>
              </a:rPr>
              <a:t> </a:t>
            </a:r>
            <a:r>
              <a:rPr lang="en-US" sz="2000" b="0" i="0" u="none" dirty="0" err="1">
                <a:solidFill>
                  <a:srgbClr val="797B7E"/>
                </a:solidFill>
                <a:ea typeface="PT Sans"/>
                <a:cs typeface="PT Sans"/>
                <a:sym typeface="PT Sans"/>
              </a:rPr>
              <a:t>vagy</a:t>
            </a:r>
            <a:r>
              <a:rPr lang="en-US" sz="2000" b="0" i="0" u="none" dirty="0">
                <a:solidFill>
                  <a:srgbClr val="797B7E"/>
                </a:solidFill>
                <a:ea typeface="PT Sans"/>
                <a:cs typeface="PT Sans"/>
                <a:sym typeface="PT Sans"/>
              </a:rPr>
              <a:t> </a:t>
            </a:r>
            <a:r>
              <a:rPr lang="en-US" sz="2000" b="0" i="0" u="none" dirty="0" err="1">
                <a:solidFill>
                  <a:srgbClr val="797B7E"/>
                </a:solidFill>
                <a:ea typeface="PT Sans"/>
                <a:cs typeface="PT Sans"/>
                <a:sym typeface="PT Sans"/>
              </a:rPr>
              <a:t>mérkőzés</a:t>
            </a:r>
            <a:r>
              <a:rPr lang="en-US" sz="2000" b="0" i="0" u="none" dirty="0">
                <a:solidFill>
                  <a:srgbClr val="797B7E"/>
                </a:solidFill>
                <a:ea typeface="PT Sans"/>
                <a:cs typeface="PT Sans"/>
                <a:sym typeface="PT Sans"/>
              </a:rPr>
              <a:t> </a:t>
            </a:r>
            <a:r>
              <a:rPr lang="en-US" sz="2000" b="0" i="0" u="none" dirty="0" err="1">
                <a:solidFill>
                  <a:srgbClr val="797B7E"/>
                </a:solidFill>
                <a:ea typeface="PT Sans"/>
                <a:cs typeface="PT Sans"/>
                <a:sym typeface="PT Sans"/>
              </a:rPr>
              <a:t>előtt</a:t>
            </a:r>
            <a:r>
              <a:rPr lang="en-US" sz="2000" b="0" i="0" u="none" dirty="0">
                <a:solidFill>
                  <a:srgbClr val="797B7E"/>
                </a:solidFill>
                <a:ea typeface="PT Sans"/>
                <a:cs typeface="PT Sans"/>
                <a:sym typeface="PT Sans"/>
              </a:rPr>
              <a:t> 3-4 </a:t>
            </a:r>
            <a:r>
              <a:rPr lang="en-US" sz="2000" b="0" i="0" u="none" dirty="0" err="1">
                <a:solidFill>
                  <a:srgbClr val="797B7E"/>
                </a:solidFill>
                <a:ea typeface="PT Sans"/>
                <a:cs typeface="PT Sans"/>
                <a:sym typeface="PT Sans"/>
              </a:rPr>
              <a:t>órával</a:t>
            </a:r>
            <a:r>
              <a:rPr lang="en-US" sz="2000" b="0" i="0" u="none" dirty="0">
                <a:solidFill>
                  <a:srgbClr val="797B7E"/>
                </a:solidFill>
                <a:ea typeface="PT Sans"/>
                <a:cs typeface="PT Sans"/>
                <a:sym typeface="PT Sans"/>
              </a:rPr>
              <a:t> </a:t>
            </a:r>
            <a:r>
              <a:rPr lang="en-US" sz="2000" b="0" i="0" u="none" dirty="0" err="1">
                <a:solidFill>
                  <a:srgbClr val="797B7E"/>
                </a:solidFill>
                <a:ea typeface="PT Sans"/>
                <a:cs typeface="PT Sans"/>
                <a:sym typeface="PT Sans"/>
              </a:rPr>
              <a:t>legyen</a:t>
            </a:r>
            <a:r>
              <a:rPr lang="en-US" sz="2000" b="0" dirty="0">
                <a:solidFill>
                  <a:srgbClr val="797B7E"/>
                </a:solidFill>
                <a:ea typeface="PT Sans"/>
                <a:cs typeface="PT Sans"/>
                <a:sym typeface="PT Sans"/>
              </a:rPr>
              <a:t>!</a:t>
            </a:r>
            <a:r>
              <a:rPr lang="en-US" sz="2000" b="0" i="0" u="none" dirty="0">
                <a:solidFill>
                  <a:srgbClr val="797B7E"/>
                </a:solidFill>
                <a:ea typeface="PT Sans"/>
                <a:cs typeface="PT Sans"/>
                <a:sym typeface="PT Sans"/>
              </a:rPr>
              <a:t> </a:t>
            </a:r>
          </a:p>
          <a:p>
            <a:pPr marR="0" lvl="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-US" sz="2000" b="0" dirty="0" err="1">
                <a:solidFill>
                  <a:srgbClr val="797B7E"/>
                </a:solidFill>
                <a:ea typeface="PT Sans"/>
                <a:cs typeface="PT Sans"/>
                <a:sym typeface="PT Sans"/>
              </a:rPr>
              <a:t>Válasszunk</a:t>
            </a:r>
            <a:r>
              <a:rPr lang="en-US" sz="2000" b="0" dirty="0">
                <a:solidFill>
                  <a:srgbClr val="797B7E"/>
                </a:solidFill>
                <a:ea typeface="PT Sans"/>
                <a:cs typeface="PT Sans"/>
                <a:sym typeface="PT Sans"/>
              </a:rPr>
              <a:t> </a:t>
            </a:r>
            <a:r>
              <a:rPr lang="en-US" sz="2000" b="0" dirty="0" err="1">
                <a:solidFill>
                  <a:srgbClr val="797B7E"/>
                </a:solidFill>
                <a:ea typeface="PT Sans"/>
                <a:cs typeface="PT Sans"/>
                <a:sym typeface="PT Sans"/>
              </a:rPr>
              <a:t>gyorsan</a:t>
            </a:r>
            <a:r>
              <a:rPr lang="en-US" sz="2000" b="0" dirty="0">
                <a:solidFill>
                  <a:srgbClr val="797B7E"/>
                </a:solidFill>
                <a:ea typeface="PT Sans"/>
                <a:cs typeface="PT Sans"/>
                <a:sym typeface="PT Sans"/>
              </a:rPr>
              <a:t> </a:t>
            </a:r>
            <a:r>
              <a:rPr lang="en-US" sz="2000" b="0" dirty="0" err="1">
                <a:solidFill>
                  <a:srgbClr val="797B7E"/>
                </a:solidFill>
                <a:ea typeface="PT Sans"/>
                <a:cs typeface="PT Sans"/>
                <a:sym typeface="PT Sans"/>
              </a:rPr>
              <a:t>felszívódó</a:t>
            </a:r>
            <a:r>
              <a:rPr lang="en-US" sz="2000" b="0" dirty="0">
                <a:solidFill>
                  <a:srgbClr val="797B7E"/>
                </a:solidFill>
                <a:ea typeface="PT Sans"/>
                <a:cs typeface="PT Sans"/>
                <a:sym typeface="PT Sans"/>
              </a:rPr>
              <a:t>, </a:t>
            </a:r>
            <a:r>
              <a:rPr lang="en-US" sz="2000" b="0" dirty="0" err="1">
                <a:solidFill>
                  <a:srgbClr val="797B7E"/>
                </a:solidFill>
                <a:ea typeface="PT Sans"/>
                <a:cs typeface="PT Sans"/>
                <a:sym typeface="PT Sans"/>
              </a:rPr>
              <a:t>könnyen</a:t>
            </a:r>
            <a:r>
              <a:rPr lang="en-US" sz="2000" b="0" dirty="0">
                <a:solidFill>
                  <a:srgbClr val="797B7E"/>
                </a:solidFill>
                <a:ea typeface="PT Sans"/>
                <a:cs typeface="PT Sans"/>
                <a:sym typeface="PT Sans"/>
              </a:rPr>
              <a:t> </a:t>
            </a:r>
            <a:r>
              <a:rPr lang="en-US" sz="2000" b="0" dirty="0" err="1">
                <a:solidFill>
                  <a:srgbClr val="797B7E"/>
                </a:solidFill>
                <a:ea typeface="PT Sans"/>
                <a:cs typeface="PT Sans"/>
                <a:sym typeface="PT Sans"/>
              </a:rPr>
              <a:t>emészthető</a:t>
            </a:r>
            <a:r>
              <a:rPr lang="en-US" sz="2000" b="0" dirty="0">
                <a:solidFill>
                  <a:srgbClr val="797B7E"/>
                </a:solidFill>
                <a:ea typeface="PT Sans"/>
                <a:cs typeface="PT Sans"/>
                <a:sym typeface="PT Sans"/>
              </a:rPr>
              <a:t> </a:t>
            </a:r>
            <a:r>
              <a:rPr lang="en-US" sz="2000" b="0" dirty="0" err="1">
                <a:solidFill>
                  <a:srgbClr val="797B7E"/>
                </a:solidFill>
                <a:ea typeface="PT Sans"/>
                <a:cs typeface="PT Sans"/>
                <a:sym typeface="PT Sans"/>
              </a:rPr>
              <a:t>szénhidrátot</a:t>
            </a:r>
            <a:r>
              <a:rPr lang="en-US" sz="2000" b="0" dirty="0">
                <a:solidFill>
                  <a:srgbClr val="797B7E"/>
                </a:solidFill>
                <a:ea typeface="PT Sans"/>
                <a:cs typeface="PT Sans"/>
                <a:sym typeface="PT Sans"/>
              </a:rPr>
              <a:t> </a:t>
            </a:r>
            <a:r>
              <a:rPr lang="en-US" sz="2000" b="0" dirty="0" err="1">
                <a:solidFill>
                  <a:srgbClr val="797B7E"/>
                </a:solidFill>
                <a:ea typeface="PT Sans"/>
                <a:cs typeface="PT Sans"/>
                <a:sym typeface="PT Sans"/>
              </a:rPr>
              <a:t>tartalmazó</a:t>
            </a:r>
            <a:r>
              <a:rPr lang="en-US" sz="2000" b="0" dirty="0">
                <a:solidFill>
                  <a:srgbClr val="797B7E"/>
                </a:solidFill>
                <a:ea typeface="PT Sans"/>
                <a:cs typeface="PT Sans"/>
                <a:sym typeface="PT Sans"/>
              </a:rPr>
              <a:t> </a:t>
            </a:r>
            <a:r>
              <a:rPr lang="en-US" sz="2000" b="0" dirty="0" err="1">
                <a:solidFill>
                  <a:srgbClr val="797B7E"/>
                </a:solidFill>
                <a:ea typeface="PT Sans"/>
                <a:cs typeface="PT Sans"/>
                <a:sym typeface="PT Sans"/>
              </a:rPr>
              <a:t>élelmiszereket</a:t>
            </a:r>
            <a:endParaRPr lang="en-US" sz="2000" b="0" dirty="0">
              <a:solidFill>
                <a:srgbClr val="797B7E"/>
              </a:solidFill>
              <a:ea typeface="PT Sans"/>
              <a:cs typeface="PT Sans"/>
              <a:sym typeface="PT Sans"/>
            </a:endParaRPr>
          </a:p>
          <a:p>
            <a:pPr marR="0" lvl="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-US" sz="2000" b="0" i="0" u="none" dirty="0">
                <a:solidFill>
                  <a:srgbClr val="797B7E"/>
                </a:solidFill>
                <a:ea typeface="PT Sans"/>
                <a:cs typeface="PT Sans"/>
                <a:sym typeface="PT Sans"/>
              </a:rPr>
              <a:t>Ne a </a:t>
            </a:r>
            <a:r>
              <a:rPr lang="en-US" sz="2000" b="0" i="0" u="none" dirty="0" err="1">
                <a:solidFill>
                  <a:srgbClr val="797B7E"/>
                </a:solidFill>
                <a:ea typeface="PT Sans"/>
                <a:cs typeface="PT Sans"/>
                <a:sym typeface="PT Sans"/>
              </a:rPr>
              <a:t>verseny</a:t>
            </a:r>
            <a:r>
              <a:rPr lang="en-US" sz="2000" b="0" i="0" u="none" dirty="0">
                <a:solidFill>
                  <a:srgbClr val="797B7E"/>
                </a:solidFill>
                <a:ea typeface="PT Sans"/>
                <a:cs typeface="PT Sans"/>
                <a:sym typeface="PT Sans"/>
              </a:rPr>
              <a:t> </a:t>
            </a:r>
            <a:r>
              <a:rPr lang="en-US" sz="2000" b="0" i="0" u="none" dirty="0" err="1">
                <a:solidFill>
                  <a:srgbClr val="797B7E"/>
                </a:solidFill>
                <a:ea typeface="PT Sans"/>
                <a:cs typeface="PT Sans"/>
                <a:sym typeface="PT Sans"/>
              </a:rPr>
              <a:t>előtt</a:t>
            </a:r>
            <a:r>
              <a:rPr lang="en-US" sz="2000" b="0" i="0" u="none" dirty="0">
                <a:solidFill>
                  <a:srgbClr val="797B7E"/>
                </a:solidFill>
                <a:ea typeface="PT Sans"/>
                <a:cs typeface="PT Sans"/>
                <a:sym typeface="PT Sans"/>
              </a:rPr>
              <a:t> </a:t>
            </a:r>
            <a:r>
              <a:rPr lang="en-US" sz="2000" b="0" i="0" u="none" dirty="0" err="1">
                <a:solidFill>
                  <a:srgbClr val="797B7E"/>
                </a:solidFill>
                <a:ea typeface="PT Sans"/>
                <a:cs typeface="PT Sans"/>
                <a:sym typeface="PT Sans"/>
              </a:rPr>
              <a:t>kisérletezzünk</a:t>
            </a:r>
            <a:r>
              <a:rPr lang="en-US" sz="2000" b="0" i="0" u="none" dirty="0">
                <a:solidFill>
                  <a:srgbClr val="797B7E"/>
                </a:solidFill>
                <a:ea typeface="PT Sans"/>
                <a:cs typeface="PT Sans"/>
                <a:sym typeface="PT Sans"/>
              </a:rPr>
              <a:t>!</a:t>
            </a:r>
          </a:p>
        </p:txBody>
      </p:sp>
      <p:pic>
        <p:nvPicPr>
          <p:cNvPr id="5" name="Shape 10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66538" y="0"/>
            <a:ext cx="6205862" cy="135030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hape 233"/>
          <p:cNvSpPr txBox="1"/>
          <p:nvPr/>
        </p:nvSpPr>
        <p:spPr>
          <a:xfrm>
            <a:off x="989458" y="1141325"/>
            <a:ext cx="7062600" cy="10931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8AF"/>
              </a:buClr>
              <a:buSzPct val="25000"/>
              <a:buFont typeface="PT Sans"/>
              <a:buNone/>
            </a:pPr>
            <a:r>
              <a:rPr lang="en-US" sz="3600" b="1" dirty="0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2. </a:t>
            </a:r>
            <a:r>
              <a:rPr lang="en-US" sz="3000" b="1" dirty="0" err="1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Sporttáplálkozás</a:t>
            </a:r>
            <a:r>
              <a:rPr lang="en-US" sz="3000" b="1" dirty="0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 </a:t>
            </a:r>
            <a:r>
              <a:rPr lang="en-US" sz="3000" b="1" dirty="0" err="1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tudományos</a:t>
            </a:r>
            <a:r>
              <a:rPr lang="en-US" sz="3000" b="1" dirty="0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 </a:t>
            </a:r>
            <a:r>
              <a:rPr lang="en-US" sz="3000" b="1" dirty="0" err="1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alapjai</a:t>
            </a:r>
            <a:endParaRPr lang="en-US" sz="3000" b="1" dirty="0">
              <a:solidFill>
                <a:srgbClr val="7F7F7F"/>
              </a:solidFill>
              <a:latin typeface="+mn-lt"/>
              <a:ea typeface="PT Sans"/>
              <a:cs typeface="PT Sans"/>
              <a:sym typeface="PT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8AF"/>
              </a:buClr>
              <a:buSzPct val="25000"/>
              <a:buFont typeface="PT Sans"/>
              <a:buNone/>
            </a:pPr>
            <a:r>
              <a:rPr lang="en-US" sz="3000" b="1" dirty="0" err="1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Edzés-mérkőzés</a:t>
            </a:r>
            <a:r>
              <a:rPr lang="en-US" sz="3000" b="1" dirty="0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 </a:t>
            </a:r>
            <a:r>
              <a:rPr lang="en-US" sz="3000" b="1" dirty="0" err="1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előtt</a:t>
            </a:r>
            <a:endParaRPr lang="en-US" sz="3000" b="1" dirty="0">
              <a:solidFill>
                <a:srgbClr val="7F7F7F"/>
              </a:solidFill>
              <a:latin typeface="+mn-lt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2" name="Shape 3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639" y="2572001"/>
            <a:ext cx="2020886" cy="1458911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Shape 353"/>
          <p:cNvSpPr txBox="1">
            <a:spLocks noGrp="1"/>
          </p:cNvSpPr>
          <p:nvPr>
            <p:ph idx="1"/>
          </p:nvPr>
        </p:nvSpPr>
        <p:spPr>
          <a:xfrm>
            <a:off x="2041525" y="2234426"/>
            <a:ext cx="5530912" cy="279705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R="0" lvl="0" algn="l" rtl="0">
              <a:lnSpc>
                <a:spcPct val="125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-US" sz="2200" b="0" dirty="0" err="1">
                <a:solidFill>
                  <a:srgbClr val="797B7E"/>
                </a:solidFill>
                <a:ea typeface="PT Sans"/>
                <a:cs typeface="PT Sans"/>
                <a:sym typeface="PT Sans"/>
              </a:rPr>
              <a:t>Ügyeljünk</a:t>
            </a:r>
            <a:r>
              <a:rPr lang="en-US" sz="2200" b="0" dirty="0">
                <a:solidFill>
                  <a:srgbClr val="797B7E"/>
                </a:solidFill>
                <a:ea typeface="PT Sans"/>
                <a:cs typeface="PT Sans"/>
                <a:sym typeface="PT Sans"/>
              </a:rPr>
              <a:t> a </a:t>
            </a:r>
            <a:r>
              <a:rPr lang="en-US" sz="2200" b="0" dirty="0" err="1">
                <a:solidFill>
                  <a:srgbClr val="797B7E"/>
                </a:solidFill>
                <a:ea typeface="PT Sans"/>
                <a:cs typeface="PT Sans"/>
                <a:sym typeface="PT Sans"/>
              </a:rPr>
              <a:t>f</a:t>
            </a:r>
            <a:r>
              <a:rPr lang="en-US" sz="2200" b="0" i="0" u="none" dirty="0" err="1">
                <a:solidFill>
                  <a:srgbClr val="797B7E"/>
                </a:solidFill>
                <a:ea typeface="PT Sans"/>
                <a:cs typeface="PT Sans"/>
                <a:sym typeface="PT Sans"/>
              </a:rPr>
              <a:t>olyamatos</a:t>
            </a:r>
            <a:r>
              <a:rPr lang="en-US" sz="2200" b="0" i="0" u="none" dirty="0">
                <a:solidFill>
                  <a:srgbClr val="797B7E"/>
                </a:solidFill>
                <a:ea typeface="PT Sans"/>
                <a:cs typeface="PT Sans"/>
                <a:sym typeface="PT Sans"/>
              </a:rPr>
              <a:t> </a:t>
            </a:r>
            <a:r>
              <a:rPr lang="en-US" sz="2200" b="0" i="0" u="none" dirty="0" err="1">
                <a:solidFill>
                  <a:srgbClr val="797B7E"/>
                </a:solidFill>
                <a:ea typeface="PT Sans"/>
                <a:cs typeface="PT Sans"/>
                <a:sym typeface="PT Sans"/>
              </a:rPr>
              <a:t>folyadékbevitelre</a:t>
            </a:r>
            <a:r>
              <a:rPr lang="en-US" sz="2200" b="0" i="0" u="none" dirty="0">
                <a:solidFill>
                  <a:srgbClr val="797B7E"/>
                </a:solidFill>
                <a:ea typeface="PT Sans"/>
                <a:cs typeface="PT Sans"/>
                <a:sym typeface="PT Sans"/>
              </a:rPr>
              <a:t>! 10-15 </a:t>
            </a:r>
            <a:r>
              <a:rPr lang="en-US" sz="2200" b="0" i="0" u="none" dirty="0" err="1">
                <a:solidFill>
                  <a:srgbClr val="797B7E"/>
                </a:solidFill>
                <a:ea typeface="PT Sans"/>
                <a:cs typeface="PT Sans"/>
                <a:sym typeface="PT Sans"/>
              </a:rPr>
              <a:t>percenként</a:t>
            </a:r>
            <a:r>
              <a:rPr lang="en-US" sz="2200" b="0" i="0" u="none" dirty="0">
                <a:solidFill>
                  <a:srgbClr val="797B7E"/>
                </a:solidFill>
                <a:ea typeface="PT Sans"/>
                <a:cs typeface="PT Sans"/>
                <a:sym typeface="PT Sans"/>
              </a:rPr>
              <a:t>, 1-2 dl</a:t>
            </a:r>
            <a:r>
              <a:rPr lang="en-US" sz="2200" b="0" dirty="0">
                <a:solidFill>
                  <a:srgbClr val="797B7E"/>
                </a:solidFill>
                <a:ea typeface="PT Sans"/>
                <a:cs typeface="PT Sans"/>
                <a:sym typeface="PT Sans"/>
              </a:rPr>
              <a:t> </a:t>
            </a:r>
            <a:r>
              <a:rPr lang="en-US" sz="2200" b="0" dirty="0" err="1">
                <a:solidFill>
                  <a:srgbClr val="797B7E"/>
                </a:solidFill>
                <a:ea typeface="PT Sans"/>
                <a:cs typeface="PT Sans"/>
                <a:sym typeface="PT Sans"/>
              </a:rPr>
              <a:t>i</a:t>
            </a:r>
            <a:r>
              <a:rPr lang="en-US" sz="2200" b="0" i="0" u="none" dirty="0" err="1">
                <a:solidFill>
                  <a:srgbClr val="797B7E"/>
                </a:solidFill>
                <a:ea typeface="PT Sans"/>
                <a:cs typeface="PT Sans"/>
                <a:sym typeface="PT Sans"/>
              </a:rPr>
              <a:t>sotóniás</a:t>
            </a:r>
            <a:r>
              <a:rPr lang="en-US" sz="2200" b="0" i="0" u="none" dirty="0">
                <a:solidFill>
                  <a:srgbClr val="797B7E"/>
                </a:solidFill>
                <a:ea typeface="PT Sans"/>
                <a:cs typeface="PT Sans"/>
                <a:sym typeface="PT Sans"/>
              </a:rPr>
              <a:t> </a:t>
            </a:r>
            <a:r>
              <a:rPr lang="en-US" sz="2200" b="0" i="0" u="none" dirty="0" err="1">
                <a:solidFill>
                  <a:srgbClr val="797B7E"/>
                </a:solidFill>
                <a:ea typeface="PT Sans"/>
                <a:cs typeface="PT Sans"/>
                <a:sym typeface="PT Sans"/>
              </a:rPr>
              <a:t>folyadék</a:t>
            </a:r>
            <a:endParaRPr lang="en-US" sz="2200" b="0" i="0" u="none" dirty="0">
              <a:solidFill>
                <a:srgbClr val="797B7E"/>
              </a:solidFill>
              <a:ea typeface="PT Sans"/>
              <a:cs typeface="PT Sans"/>
              <a:sym typeface="PT Sans"/>
            </a:endParaRPr>
          </a:p>
          <a:p>
            <a:pPr marR="0" lvl="0" algn="l" rtl="0">
              <a:lnSpc>
                <a:spcPct val="125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-US" sz="2200" b="0" dirty="0" err="1">
                <a:solidFill>
                  <a:srgbClr val="797B7E"/>
                </a:solidFill>
                <a:ea typeface="PT Sans"/>
                <a:cs typeface="PT Sans"/>
                <a:sym typeface="PT Sans"/>
              </a:rPr>
              <a:t>Szénhidrátpótlás</a:t>
            </a:r>
            <a:r>
              <a:rPr lang="en-US" sz="2200" b="0" dirty="0">
                <a:solidFill>
                  <a:srgbClr val="797B7E"/>
                </a:solidFill>
                <a:ea typeface="PT Sans"/>
                <a:cs typeface="PT Sans"/>
                <a:sym typeface="PT Sans"/>
              </a:rPr>
              <a:t>: </a:t>
            </a:r>
            <a:r>
              <a:rPr lang="en-US" sz="2200" b="0" i="0" u="none" dirty="0" err="1">
                <a:solidFill>
                  <a:srgbClr val="797B7E"/>
                </a:solidFill>
                <a:ea typeface="PT Sans"/>
                <a:cs typeface="PT Sans"/>
                <a:sym typeface="PT Sans"/>
              </a:rPr>
              <a:t>szénhidráttartalmú</a:t>
            </a:r>
            <a:r>
              <a:rPr lang="en-US" sz="2200" b="0" i="0" u="none" dirty="0">
                <a:solidFill>
                  <a:srgbClr val="797B7E"/>
                </a:solidFill>
                <a:ea typeface="PT Sans"/>
                <a:cs typeface="PT Sans"/>
                <a:sym typeface="PT Sans"/>
              </a:rPr>
              <a:t> </a:t>
            </a:r>
            <a:r>
              <a:rPr lang="en-US" sz="2200" b="0" i="0" u="none" dirty="0" err="1">
                <a:solidFill>
                  <a:srgbClr val="797B7E"/>
                </a:solidFill>
                <a:ea typeface="PT Sans"/>
                <a:cs typeface="PT Sans"/>
                <a:sym typeface="PT Sans"/>
              </a:rPr>
              <a:t>itallal</a:t>
            </a:r>
            <a:r>
              <a:rPr lang="en-US" sz="2200" b="0" i="0" u="none" dirty="0">
                <a:solidFill>
                  <a:srgbClr val="797B7E"/>
                </a:solidFill>
                <a:ea typeface="PT Sans"/>
                <a:cs typeface="PT Sans"/>
                <a:sym typeface="PT Sans"/>
              </a:rPr>
              <a:t>, </a:t>
            </a:r>
            <a:r>
              <a:rPr lang="en-US" sz="2200" b="0" i="0" u="none" dirty="0" err="1">
                <a:solidFill>
                  <a:srgbClr val="797B7E"/>
                </a:solidFill>
                <a:ea typeface="PT Sans"/>
                <a:cs typeface="PT Sans"/>
                <a:sym typeface="PT Sans"/>
              </a:rPr>
              <a:t>energiaszelettel</a:t>
            </a:r>
            <a:r>
              <a:rPr lang="en-US" sz="2200" b="0" i="0" u="none" dirty="0">
                <a:solidFill>
                  <a:srgbClr val="797B7E"/>
                </a:solidFill>
                <a:ea typeface="PT Sans"/>
                <a:cs typeface="PT Sans"/>
                <a:sym typeface="PT Sans"/>
              </a:rPr>
              <a:t>, </a:t>
            </a:r>
            <a:r>
              <a:rPr lang="en-US" sz="2200" b="0" i="0" u="none" dirty="0" err="1">
                <a:solidFill>
                  <a:srgbClr val="797B7E"/>
                </a:solidFill>
                <a:ea typeface="PT Sans"/>
                <a:cs typeface="PT Sans"/>
                <a:sym typeface="PT Sans"/>
              </a:rPr>
              <a:t>banánnal</a:t>
            </a:r>
            <a:r>
              <a:rPr lang="en-US" sz="2200" b="0" dirty="0">
                <a:solidFill>
                  <a:srgbClr val="797B7E"/>
                </a:solidFill>
                <a:ea typeface="PT Sans"/>
                <a:cs typeface="PT Sans"/>
                <a:sym typeface="PT Sans"/>
              </a:rPr>
              <a:t>, </a:t>
            </a:r>
            <a:r>
              <a:rPr lang="en-US" sz="2200" b="0" dirty="0" err="1">
                <a:solidFill>
                  <a:srgbClr val="797B7E"/>
                </a:solidFill>
                <a:ea typeface="PT Sans"/>
                <a:cs typeface="PT Sans"/>
                <a:sym typeface="PT Sans"/>
              </a:rPr>
              <a:t>gyümölcszselével</a:t>
            </a:r>
            <a:endParaRPr lang="en-US" sz="2200" b="0" i="0" u="none" dirty="0">
              <a:solidFill>
                <a:srgbClr val="797B7E"/>
              </a:solidFill>
              <a:ea typeface="PT Sans"/>
              <a:cs typeface="PT Sans"/>
              <a:sym typeface="PT Sans"/>
            </a:endParaRPr>
          </a:p>
        </p:txBody>
      </p:sp>
      <p:pic>
        <p:nvPicPr>
          <p:cNvPr id="355" name="Shape 35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24701" y="1350301"/>
            <a:ext cx="2019299" cy="2963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hape 10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66538" y="0"/>
            <a:ext cx="6205862" cy="135030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hape 233"/>
          <p:cNvSpPr txBox="1"/>
          <p:nvPr/>
        </p:nvSpPr>
        <p:spPr>
          <a:xfrm>
            <a:off x="989458" y="1141325"/>
            <a:ext cx="7062600" cy="10931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8AF"/>
              </a:buClr>
              <a:buSzPct val="25000"/>
              <a:buFont typeface="PT Sans"/>
              <a:buNone/>
            </a:pPr>
            <a:r>
              <a:rPr lang="en-US" sz="3600" b="1" dirty="0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2. </a:t>
            </a:r>
            <a:r>
              <a:rPr lang="en-US" sz="3000" b="1" dirty="0" err="1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Sporttáplálkozás</a:t>
            </a:r>
            <a:r>
              <a:rPr lang="en-US" sz="3000" b="1" dirty="0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 </a:t>
            </a:r>
            <a:r>
              <a:rPr lang="en-US" sz="3000" b="1" dirty="0" err="1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tudományos</a:t>
            </a:r>
            <a:r>
              <a:rPr lang="en-US" sz="3000" b="1" dirty="0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 </a:t>
            </a:r>
            <a:r>
              <a:rPr lang="en-US" sz="3000" b="1" dirty="0" err="1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alapjai</a:t>
            </a:r>
            <a:endParaRPr lang="en-US" sz="3000" b="1" dirty="0">
              <a:solidFill>
                <a:srgbClr val="7F7F7F"/>
              </a:solidFill>
              <a:latin typeface="+mn-lt"/>
              <a:ea typeface="PT Sans"/>
              <a:cs typeface="PT Sans"/>
              <a:sym typeface="PT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8AF"/>
              </a:buClr>
              <a:buSzPct val="25000"/>
              <a:buFont typeface="PT Sans"/>
              <a:buNone/>
            </a:pPr>
            <a:r>
              <a:rPr lang="en-US" sz="3000" b="1" dirty="0" err="1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Edzés-mérkőzés</a:t>
            </a:r>
            <a:r>
              <a:rPr lang="en-US" sz="3000" b="1" dirty="0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 </a:t>
            </a:r>
            <a:r>
              <a:rPr lang="en-US" sz="3000" b="1" dirty="0" err="1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közben</a:t>
            </a:r>
            <a:endParaRPr lang="en-US" sz="3000" b="1" dirty="0">
              <a:solidFill>
                <a:srgbClr val="7F7F7F"/>
              </a:solidFill>
              <a:latin typeface="+mn-lt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Shape 360"/>
          <p:cNvSpPr txBox="1">
            <a:spLocks noGrp="1"/>
          </p:cNvSpPr>
          <p:nvPr>
            <p:ph idx="1"/>
          </p:nvPr>
        </p:nvSpPr>
        <p:spPr>
          <a:xfrm>
            <a:off x="3038621" y="2604151"/>
            <a:ext cx="5349725" cy="244340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B8AF"/>
              </a:buClr>
              <a:buSzPct val="100000"/>
            </a:pPr>
            <a:r>
              <a:rPr lang="en-US" sz="2800" b="1" i="0" u="none" dirty="0" err="1">
                <a:solidFill>
                  <a:schemeClr val="accent3">
                    <a:lumMod val="60000"/>
                    <a:lumOff val="40000"/>
                  </a:schemeClr>
                </a:solidFill>
                <a:ea typeface="PT Sans"/>
                <a:cs typeface="PT Sans"/>
                <a:sym typeface="PT Sans"/>
              </a:rPr>
              <a:t>Folyadékpótlás</a:t>
            </a:r>
            <a:endParaRPr lang="en-US" sz="2800" b="0" dirty="0">
              <a:solidFill>
                <a:schemeClr val="accent3">
                  <a:lumMod val="60000"/>
                  <a:lumOff val="40000"/>
                </a:schemeClr>
              </a:solidFill>
              <a:ea typeface="PT Sans"/>
              <a:cs typeface="PT Sans"/>
              <a:sym typeface="PT Sans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B8AF"/>
              </a:buClr>
              <a:buSzPct val="100000"/>
            </a:pPr>
            <a:r>
              <a:rPr lang="en-US" sz="2800" b="0" dirty="0" err="1">
                <a:solidFill>
                  <a:schemeClr val="accent3">
                    <a:lumMod val="60000"/>
                    <a:lumOff val="40000"/>
                  </a:schemeClr>
                </a:solidFill>
                <a:ea typeface="PT Sans"/>
                <a:cs typeface="PT Sans"/>
                <a:sym typeface="PT Sans"/>
              </a:rPr>
              <a:t>S</a:t>
            </a:r>
            <a:r>
              <a:rPr lang="en-US" sz="2800" b="0" i="0" u="none" dirty="0" err="1">
                <a:solidFill>
                  <a:schemeClr val="accent3">
                    <a:lumMod val="60000"/>
                    <a:lumOff val="40000"/>
                  </a:schemeClr>
                </a:solidFill>
                <a:ea typeface="PT Sans"/>
                <a:cs typeface="PT Sans"/>
                <a:sym typeface="PT Sans"/>
              </a:rPr>
              <a:t>zénhidrátraktárak</a:t>
            </a:r>
            <a:r>
              <a:rPr lang="en-US" sz="2800" b="0" i="0" u="none" dirty="0">
                <a:solidFill>
                  <a:schemeClr val="accent3">
                    <a:lumMod val="60000"/>
                    <a:lumOff val="40000"/>
                  </a:schemeClr>
                </a:solidFill>
                <a:ea typeface="PT Sans"/>
                <a:cs typeface="PT Sans"/>
                <a:sym typeface="PT Sans"/>
              </a:rPr>
              <a:t> </a:t>
            </a:r>
            <a:r>
              <a:rPr lang="en-US" sz="2800" b="0" i="0" u="none" dirty="0" err="1">
                <a:solidFill>
                  <a:schemeClr val="accent3">
                    <a:lumMod val="60000"/>
                    <a:lumOff val="40000"/>
                  </a:schemeClr>
                </a:solidFill>
                <a:ea typeface="PT Sans"/>
                <a:cs typeface="PT Sans"/>
                <a:sym typeface="PT Sans"/>
              </a:rPr>
              <a:t>feltöltése</a:t>
            </a:r>
            <a:endParaRPr lang="en-US" sz="2800" b="0" i="0" u="none" dirty="0">
              <a:solidFill>
                <a:schemeClr val="accent3">
                  <a:lumMod val="60000"/>
                  <a:lumOff val="40000"/>
                </a:schemeClr>
              </a:solidFill>
              <a:ea typeface="PT Sans"/>
              <a:cs typeface="PT Sans"/>
              <a:sym typeface="PT Sans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B8AF"/>
              </a:buClr>
              <a:buSzPct val="100000"/>
            </a:pPr>
            <a:r>
              <a:rPr lang="en-US" sz="2800" b="0" dirty="0" err="1">
                <a:solidFill>
                  <a:schemeClr val="accent3">
                    <a:lumMod val="60000"/>
                    <a:lumOff val="40000"/>
                  </a:schemeClr>
                </a:solidFill>
                <a:ea typeface="PT Sans"/>
                <a:cs typeface="PT Sans"/>
                <a:sym typeface="PT Sans"/>
              </a:rPr>
              <a:t>Regeneráció</a:t>
            </a:r>
            <a:r>
              <a:rPr lang="en-US" sz="2800" b="0" dirty="0">
                <a:solidFill>
                  <a:schemeClr val="accent3">
                    <a:lumMod val="60000"/>
                    <a:lumOff val="40000"/>
                  </a:schemeClr>
                </a:solidFill>
                <a:ea typeface="PT Sans"/>
                <a:cs typeface="PT Sans"/>
                <a:sym typeface="PT Sans"/>
              </a:rPr>
              <a:t> </a:t>
            </a:r>
            <a:r>
              <a:rPr lang="en-US" sz="2800" b="0" dirty="0" err="1">
                <a:solidFill>
                  <a:schemeClr val="accent3">
                    <a:lumMod val="60000"/>
                    <a:lumOff val="40000"/>
                  </a:schemeClr>
                </a:solidFill>
                <a:ea typeface="PT Sans"/>
                <a:cs typeface="PT Sans"/>
                <a:sym typeface="PT Sans"/>
              </a:rPr>
              <a:t>elősegítése</a:t>
            </a:r>
            <a:endParaRPr lang="en-US" sz="2800" b="0" i="0" u="none" dirty="0">
              <a:solidFill>
                <a:schemeClr val="accent3">
                  <a:lumMod val="60000"/>
                  <a:lumOff val="40000"/>
                </a:schemeClr>
              </a:solidFill>
              <a:ea typeface="PT Sans"/>
              <a:cs typeface="PT Sans"/>
              <a:sym typeface="PT Sans"/>
            </a:endParaRPr>
          </a:p>
        </p:txBody>
      </p:sp>
      <p:pic>
        <p:nvPicPr>
          <p:cNvPr id="363" name="Shape 36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1775" y="2716675"/>
            <a:ext cx="2565686" cy="1868023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6" name="Shape 10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66538" y="0"/>
            <a:ext cx="6205862" cy="135030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hape 233"/>
          <p:cNvSpPr txBox="1"/>
          <p:nvPr/>
        </p:nvSpPr>
        <p:spPr>
          <a:xfrm>
            <a:off x="989458" y="1141325"/>
            <a:ext cx="7062600" cy="10931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8AF"/>
              </a:buClr>
              <a:buSzPct val="25000"/>
              <a:buFont typeface="PT Sans"/>
              <a:buNone/>
            </a:pPr>
            <a:r>
              <a:rPr lang="en-US" sz="3600" b="1" dirty="0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2. </a:t>
            </a:r>
            <a:r>
              <a:rPr lang="en-US" sz="3000" b="1" dirty="0" err="1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Sporttáplálkozás</a:t>
            </a:r>
            <a:r>
              <a:rPr lang="en-US" sz="3000" b="1" dirty="0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 </a:t>
            </a:r>
            <a:r>
              <a:rPr lang="en-US" sz="3000" b="1" dirty="0" err="1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tudományos</a:t>
            </a:r>
            <a:r>
              <a:rPr lang="en-US" sz="3000" b="1" dirty="0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 </a:t>
            </a:r>
            <a:r>
              <a:rPr lang="en-US" sz="3000" b="1" dirty="0" err="1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alapjai</a:t>
            </a:r>
            <a:endParaRPr lang="en-US" sz="3000" b="1" dirty="0">
              <a:solidFill>
                <a:srgbClr val="7F7F7F"/>
              </a:solidFill>
              <a:latin typeface="+mn-lt"/>
              <a:ea typeface="PT Sans"/>
              <a:cs typeface="PT Sans"/>
              <a:sym typeface="PT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8AF"/>
              </a:buClr>
              <a:buSzPct val="25000"/>
              <a:buFont typeface="PT Sans"/>
              <a:buNone/>
            </a:pPr>
            <a:r>
              <a:rPr lang="en-US" sz="3000" b="1" dirty="0" err="1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Edzés-mérkőzés</a:t>
            </a:r>
            <a:r>
              <a:rPr lang="en-US" sz="3000" b="1" dirty="0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 </a:t>
            </a:r>
            <a:r>
              <a:rPr lang="en-US" sz="3000" b="1" dirty="0" err="1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után</a:t>
            </a:r>
            <a:endParaRPr lang="en-US" sz="3000" b="1" dirty="0">
              <a:solidFill>
                <a:srgbClr val="7F7F7F"/>
              </a:solidFill>
              <a:latin typeface="+mn-lt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Shape 384"/>
          <p:cNvSpPr txBox="1"/>
          <p:nvPr/>
        </p:nvSpPr>
        <p:spPr>
          <a:xfrm>
            <a:off x="562708" y="2363027"/>
            <a:ext cx="5048292" cy="249725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8AF"/>
              </a:buClr>
              <a:buSzPct val="25000"/>
              <a:buFont typeface="Arial"/>
              <a:buNone/>
            </a:pPr>
            <a:r>
              <a:rPr lang="en-US" sz="2200" b="0" i="0" u="none" dirty="0" err="1">
                <a:solidFill>
                  <a:schemeClr val="accent1"/>
                </a:solidFill>
                <a:latin typeface="+mn-lt"/>
                <a:ea typeface="Arial"/>
                <a:cs typeface="Arial"/>
                <a:sym typeface="Arial"/>
              </a:rPr>
              <a:t>Biztonságos</a:t>
            </a:r>
            <a:r>
              <a:rPr lang="en-US" sz="2200" b="0" i="0" u="none" dirty="0">
                <a:solidFill>
                  <a:schemeClr val="accent1"/>
                </a:solidFill>
                <a:latin typeface="+mn-lt"/>
                <a:ea typeface="Arial"/>
                <a:cs typeface="Arial"/>
                <a:sym typeface="Arial"/>
              </a:rPr>
              <a:t> </a:t>
            </a:r>
            <a:r>
              <a:rPr lang="en-US" sz="2200" b="0" i="0" u="none" dirty="0" err="1">
                <a:solidFill>
                  <a:schemeClr val="accent1"/>
                </a:solidFill>
                <a:latin typeface="+mn-lt"/>
                <a:ea typeface="Arial"/>
                <a:cs typeface="Arial"/>
                <a:sym typeface="Arial"/>
              </a:rPr>
              <a:t>legyen</a:t>
            </a:r>
            <a:r>
              <a:rPr lang="en-US" sz="2200" b="0" i="0" u="none" dirty="0">
                <a:solidFill>
                  <a:schemeClr val="accent1"/>
                </a:solidFill>
                <a:latin typeface="+mn-lt"/>
                <a:ea typeface="Arial"/>
                <a:cs typeface="Arial"/>
                <a:sym typeface="Arial"/>
              </a:rPr>
              <a:t> a </a:t>
            </a:r>
            <a:r>
              <a:rPr lang="en-US" sz="2200" b="0" i="0" u="none" dirty="0" err="1">
                <a:solidFill>
                  <a:schemeClr val="accent1"/>
                </a:solidFill>
                <a:latin typeface="+mn-lt"/>
                <a:ea typeface="Arial"/>
                <a:cs typeface="Arial"/>
                <a:sym typeface="Arial"/>
              </a:rPr>
              <a:t>használata</a:t>
            </a:r>
            <a:endParaRPr lang="en-US" sz="2200" b="0" i="0" u="none" dirty="0">
              <a:solidFill>
                <a:schemeClr val="accent1"/>
              </a:solidFill>
              <a:latin typeface="+mn-lt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8AF"/>
              </a:buClr>
              <a:buSzPct val="25000"/>
              <a:buFont typeface="Arial"/>
              <a:buNone/>
            </a:pPr>
            <a:r>
              <a:rPr lang="en-US" sz="2200" b="0" i="0" u="none" dirty="0" err="1">
                <a:solidFill>
                  <a:schemeClr val="accent1"/>
                </a:solidFill>
                <a:latin typeface="+mn-lt"/>
                <a:ea typeface="Arial"/>
                <a:cs typeface="Arial"/>
                <a:sym typeface="Arial"/>
              </a:rPr>
              <a:t>Tudományosan</a:t>
            </a:r>
            <a:r>
              <a:rPr lang="en-US" sz="2200" b="0" i="0" u="none" dirty="0">
                <a:solidFill>
                  <a:schemeClr val="accent1"/>
                </a:solidFill>
                <a:latin typeface="+mn-lt"/>
                <a:ea typeface="Arial"/>
                <a:cs typeface="Arial"/>
                <a:sym typeface="Arial"/>
              </a:rPr>
              <a:t> </a:t>
            </a:r>
            <a:r>
              <a:rPr lang="en-US" sz="2200" b="0" i="0" u="none" dirty="0" err="1">
                <a:solidFill>
                  <a:schemeClr val="accent1"/>
                </a:solidFill>
                <a:latin typeface="+mn-lt"/>
                <a:ea typeface="Arial"/>
                <a:cs typeface="Arial"/>
                <a:sym typeface="Arial"/>
              </a:rPr>
              <a:t>igazolt</a:t>
            </a:r>
            <a:r>
              <a:rPr lang="en-US" sz="2200" b="0" i="0" u="none" dirty="0">
                <a:solidFill>
                  <a:schemeClr val="accent1"/>
                </a:solidFill>
                <a:latin typeface="+mn-lt"/>
                <a:ea typeface="Arial"/>
                <a:cs typeface="Arial"/>
                <a:sym typeface="Arial"/>
              </a:rPr>
              <a:t> </a:t>
            </a:r>
            <a:r>
              <a:rPr lang="en-US" sz="2200" b="0" i="0" u="none" dirty="0" err="1">
                <a:solidFill>
                  <a:schemeClr val="accent1"/>
                </a:solidFill>
                <a:latin typeface="+mn-lt"/>
                <a:ea typeface="Arial"/>
                <a:cs typeface="Arial"/>
                <a:sym typeface="Arial"/>
              </a:rPr>
              <a:t>legyen</a:t>
            </a:r>
            <a:r>
              <a:rPr lang="en-US" sz="2200" b="0" i="0" u="none" dirty="0">
                <a:solidFill>
                  <a:schemeClr val="accent1"/>
                </a:solidFill>
                <a:latin typeface="+mn-lt"/>
                <a:ea typeface="Arial"/>
                <a:cs typeface="Arial"/>
                <a:sym typeface="Arial"/>
              </a:rPr>
              <a:t> a </a:t>
            </a:r>
            <a:r>
              <a:rPr lang="en-US" sz="2200" b="0" i="0" u="none" dirty="0" err="1">
                <a:solidFill>
                  <a:schemeClr val="accent1"/>
                </a:solidFill>
                <a:latin typeface="+mn-lt"/>
                <a:ea typeface="Arial"/>
                <a:cs typeface="Arial"/>
                <a:sym typeface="Arial"/>
              </a:rPr>
              <a:t>hatásossága</a:t>
            </a:r>
            <a:endParaRPr lang="en-US" sz="2200" b="0" i="0" u="none" dirty="0">
              <a:solidFill>
                <a:schemeClr val="accent1"/>
              </a:solidFill>
              <a:latin typeface="+mn-lt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8AF"/>
              </a:buClr>
              <a:buSzPct val="25000"/>
              <a:buFont typeface="Arial"/>
              <a:buNone/>
            </a:pPr>
            <a:r>
              <a:rPr lang="en-US" sz="2200" b="0" i="0" u="none" dirty="0">
                <a:solidFill>
                  <a:schemeClr val="accent1"/>
                </a:solidFill>
                <a:latin typeface="+mn-lt"/>
                <a:ea typeface="Arial"/>
                <a:cs typeface="Arial"/>
                <a:sym typeface="Arial"/>
              </a:rPr>
              <a:t>Ne </a:t>
            </a:r>
            <a:r>
              <a:rPr lang="en-US" sz="2200" b="0" i="0" u="none" dirty="0" err="1">
                <a:solidFill>
                  <a:schemeClr val="accent1"/>
                </a:solidFill>
                <a:latin typeface="+mn-lt"/>
                <a:ea typeface="Arial"/>
                <a:cs typeface="Arial"/>
                <a:sym typeface="Arial"/>
              </a:rPr>
              <a:t>tartalmazzon</a:t>
            </a:r>
            <a:r>
              <a:rPr lang="en-US" sz="2200" b="0" i="0" u="none" dirty="0">
                <a:solidFill>
                  <a:schemeClr val="accent1"/>
                </a:solidFill>
                <a:latin typeface="+mn-lt"/>
                <a:ea typeface="Arial"/>
                <a:cs typeface="Arial"/>
                <a:sym typeface="Arial"/>
              </a:rPr>
              <a:t> </a:t>
            </a:r>
            <a:r>
              <a:rPr lang="en-US" sz="2200" b="0" i="0" u="none" dirty="0" err="1">
                <a:solidFill>
                  <a:schemeClr val="accent1"/>
                </a:solidFill>
                <a:latin typeface="+mn-lt"/>
                <a:ea typeface="Arial"/>
                <a:cs typeface="Arial"/>
                <a:sym typeface="Arial"/>
              </a:rPr>
              <a:t>doppinglistát</a:t>
            </a:r>
            <a:r>
              <a:rPr lang="en-US" sz="2200" b="0" i="0" u="none" dirty="0">
                <a:solidFill>
                  <a:schemeClr val="accent1"/>
                </a:solidFill>
                <a:latin typeface="+mn-lt"/>
                <a:ea typeface="Arial"/>
                <a:cs typeface="Arial"/>
                <a:sym typeface="Arial"/>
              </a:rPr>
              <a:t> </a:t>
            </a:r>
            <a:r>
              <a:rPr lang="en-US" sz="2200" b="0" i="0" u="none" dirty="0" err="1">
                <a:solidFill>
                  <a:schemeClr val="accent1"/>
                </a:solidFill>
                <a:latin typeface="+mn-lt"/>
                <a:ea typeface="Arial"/>
                <a:cs typeface="Arial"/>
                <a:sym typeface="Arial"/>
              </a:rPr>
              <a:t>anyagot</a:t>
            </a:r>
            <a:endParaRPr lang="en-US" sz="2200" b="0" i="0" u="none" dirty="0">
              <a:solidFill>
                <a:schemeClr val="accent1"/>
              </a:solidFill>
              <a:latin typeface="+mn-lt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8AF"/>
              </a:buClr>
              <a:buSzPct val="25000"/>
              <a:buFont typeface="Arial"/>
              <a:buNone/>
            </a:pPr>
            <a:r>
              <a:rPr lang="en-US" sz="2200" b="0" i="0" u="none" dirty="0" err="1">
                <a:solidFill>
                  <a:schemeClr val="accent1"/>
                </a:solidFill>
                <a:latin typeface="+mn-lt"/>
                <a:ea typeface="Arial"/>
                <a:cs typeface="Arial"/>
                <a:sym typeface="Arial"/>
              </a:rPr>
              <a:t>Összetétele</a:t>
            </a:r>
            <a:r>
              <a:rPr lang="en-US" sz="2200" b="0" i="0" u="none" dirty="0">
                <a:solidFill>
                  <a:schemeClr val="accent1"/>
                </a:solidFill>
                <a:latin typeface="+mn-lt"/>
                <a:ea typeface="Arial"/>
                <a:cs typeface="Arial"/>
                <a:sym typeface="Arial"/>
              </a:rPr>
              <a:t>, </a:t>
            </a:r>
            <a:r>
              <a:rPr lang="en-US" sz="2200" b="0" i="0" u="none" dirty="0" err="1">
                <a:solidFill>
                  <a:schemeClr val="accent1"/>
                </a:solidFill>
                <a:latin typeface="+mn-lt"/>
                <a:ea typeface="Arial"/>
                <a:cs typeface="Arial"/>
                <a:sym typeface="Arial"/>
              </a:rPr>
              <a:t>eredete</a:t>
            </a:r>
            <a:r>
              <a:rPr lang="en-US" sz="2200" b="0" i="0" u="none" dirty="0">
                <a:solidFill>
                  <a:schemeClr val="accent1"/>
                </a:solidFill>
                <a:latin typeface="+mn-lt"/>
                <a:ea typeface="Arial"/>
                <a:cs typeface="Arial"/>
                <a:sym typeface="Arial"/>
              </a:rPr>
              <a:t> </a:t>
            </a:r>
            <a:r>
              <a:rPr lang="en-US" sz="2200" b="0" i="0" u="none" dirty="0" err="1">
                <a:solidFill>
                  <a:schemeClr val="accent1"/>
                </a:solidFill>
                <a:latin typeface="+mn-lt"/>
                <a:ea typeface="Arial"/>
                <a:cs typeface="Arial"/>
                <a:sym typeface="Arial"/>
              </a:rPr>
              <a:t>ismert</a:t>
            </a:r>
            <a:r>
              <a:rPr lang="en-US" sz="2200" b="0" i="0" u="none" dirty="0">
                <a:solidFill>
                  <a:schemeClr val="accent1"/>
                </a:solidFill>
                <a:latin typeface="+mn-lt"/>
                <a:ea typeface="Arial"/>
                <a:cs typeface="Arial"/>
                <a:sym typeface="Arial"/>
              </a:rPr>
              <a:t> </a:t>
            </a:r>
            <a:r>
              <a:rPr lang="en-US" sz="2200" b="0" i="0" u="none" dirty="0" err="1">
                <a:solidFill>
                  <a:schemeClr val="accent1"/>
                </a:solidFill>
                <a:latin typeface="+mn-lt"/>
                <a:ea typeface="Arial"/>
                <a:cs typeface="Arial"/>
                <a:sym typeface="Arial"/>
              </a:rPr>
              <a:t>legyen</a:t>
            </a:r>
            <a:endParaRPr lang="en-US" sz="2200" b="0" i="0" u="none" dirty="0">
              <a:solidFill>
                <a:schemeClr val="accent1"/>
              </a:solidFill>
              <a:latin typeface="+mn-lt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8AF"/>
              </a:buClr>
              <a:buSzPct val="25000"/>
              <a:buFont typeface="Arial"/>
              <a:buNone/>
            </a:pPr>
            <a:r>
              <a:rPr lang="en-US" sz="2200" b="0" i="0" u="none" dirty="0" err="1">
                <a:solidFill>
                  <a:schemeClr val="accent1"/>
                </a:solidFill>
                <a:latin typeface="+mn-lt"/>
                <a:ea typeface="Arial"/>
                <a:cs typeface="Arial"/>
                <a:sym typeface="Arial"/>
              </a:rPr>
              <a:t>Sportoló</a:t>
            </a:r>
            <a:r>
              <a:rPr lang="en-US" sz="2200" b="0" i="0" u="none" dirty="0">
                <a:solidFill>
                  <a:schemeClr val="accent1"/>
                </a:solidFill>
                <a:latin typeface="+mn-lt"/>
                <a:ea typeface="Arial"/>
                <a:cs typeface="Arial"/>
                <a:sym typeface="Arial"/>
              </a:rPr>
              <a:t> </a:t>
            </a:r>
            <a:r>
              <a:rPr lang="en-US" sz="2200" b="0" i="0" u="none" dirty="0" err="1">
                <a:solidFill>
                  <a:schemeClr val="accent1"/>
                </a:solidFill>
                <a:latin typeface="+mn-lt"/>
                <a:ea typeface="Arial"/>
                <a:cs typeface="Arial"/>
                <a:sym typeface="Arial"/>
              </a:rPr>
              <a:t>számára</a:t>
            </a:r>
            <a:r>
              <a:rPr lang="en-US" sz="2200" b="0" i="0" u="none" dirty="0">
                <a:solidFill>
                  <a:schemeClr val="accent1"/>
                </a:solidFill>
                <a:latin typeface="+mn-lt"/>
                <a:ea typeface="Arial"/>
                <a:cs typeface="Arial"/>
                <a:sym typeface="Arial"/>
              </a:rPr>
              <a:t> </a:t>
            </a:r>
            <a:r>
              <a:rPr lang="en-US" sz="2200" b="0" i="0" u="none" dirty="0" err="1">
                <a:solidFill>
                  <a:schemeClr val="accent1"/>
                </a:solidFill>
                <a:latin typeface="+mn-lt"/>
                <a:ea typeface="Arial"/>
                <a:cs typeface="Arial"/>
                <a:sym typeface="Arial"/>
              </a:rPr>
              <a:t>hatékony</a:t>
            </a:r>
            <a:r>
              <a:rPr lang="en-US" sz="2200" b="0" i="0" u="none" dirty="0">
                <a:solidFill>
                  <a:schemeClr val="accent1"/>
                </a:solidFill>
                <a:latin typeface="+mn-lt"/>
                <a:ea typeface="Arial"/>
                <a:cs typeface="Arial"/>
                <a:sym typeface="Arial"/>
              </a:rPr>
              <a:t> </a:t>
            </a:r>
            <a:r>
              <a:rPr lang="en-US" sz="2200" b="0" i="0" u="none" dirty="0" err="1">
                <a:solidFill>
                  <a:schemeClr val="accent1"/>
                </a:solidFill>
                <a:latin typeface="+mn-lt"/>
                <a:ea typeface="Arial"/>
                <a:cs typeface="Arial"/>
                <a:sym typeface="Arial"/>
              </a:rPr>
              <a:t>és</a:t>
            </a:r>
            <a:r>
              <a:rPr lang="en-US" sz="2200" b="0" i="0" u="none" dirty="0">
                <a:solidFill>
                  <a:schemeClr val="accent1"/>
                </a:solidFill>
                <a:latin typeface="+mn-lt"/>
                <a:ea typeface="Arial"/>
                <a:cs typeface="Arial"/>
                <a:sym typeface="Arial"/>
              </a:rPr>
              <a:t> </a:t>
            </a:r>
            <a:r>
              <a:rPr lang="en-US" sz="2200" b="0" i="0" u="none" dirty="0" err="1">
                <a:solidFill>
                  <a:schemeClr val="accent1"/>
                </a:solidFill>
                <a:latin typeface="+mn-lt"/>
                <a:ea typeface="Arial"/>
                <a:cs typeface="Arial"/>
                <a:sym typeface="Arial"/>
              </a:rPr>
              <a:t>tolerálható</a:t>
            </a:r>
            <a:r>
              <a:rPr lang="en-US" sz="2200" b="0" i="0" u="none" dirty="0">
                <a:solidFill>
                  <a:schemeClr val="accent1"/>
                </a:solidFill>
                <a:latin typeface="+mn-lt"/>
                <a:ea typeface="Arial"/>
                <a:cs typeface="Arial"/>
                <a:sym typeface="Arial"/>
              </a:rPr>
              <a:t> </a:t>
            </a:r>
            <a:r>
              <a:rPr lang="en-US" sz="2200" b="0" i="0" u="none" dirty="0" err="1">
                <a:solidFill>
                  <a:schemeClr val="accent1"/>
                </a:solidFill>
                <a:latin typeface="+mn-lt"/>
                <a:ea typeface="Arial"/>
                <a:cs typeface="Arial"/>
                <a:sym typeface="Arial"/>
              </a:rPr>
              <a:t>legyen</a:t>
            </a:r>
            <a:r>
              <a:rPr lang="en-US" sz="2200" b="0" i="0" u="none" dirty="0">
                <a:solidFill>
                  <a:schemeClr val="accent1"/>
                </a:solidFill>
                <a:latin typeface="+mn-lt"/>
                <a:ea typeface="Arial"/>
                <a:cs typeface="Arial"/>
                <a:sym typeface="Arial"/>
              </a:rPr>
              <a:t> </a:t>
            </a:r>
          </a:p>
        </p:txBody>
      </p:sp>
      <p:pic>
        <p:nvPicPr>
          <p:cNvPr id="386" name="Shape 3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40051" y="2592751"/>
            <a:ext cx="3803949" cy="213893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hape 10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66538" y="0"/>
            <a:ext cx="6205862" cy="135030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hape 233"/>
          <p:cNvSpPr txBox="1"/>
          <p:nvPr/>
        </p:nvSpPr>
        <p:spPr>
          <a:xfrm>
            <a:off x="989458" y="1141325"/>
            <a:ext cx="7062600" cy="10931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8AF"/>
              </a:buClr>
              <a:buSzPct val="25000"/>
              <a:buFont typeface="PT Sans"/>
              <a:buNone/>
            </a:pPr>
            <a:r>
              <a:rPr lang="en-US" sz="3600" b="1" dirty="0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3. </a:t>
            </a:r>
            <a:r>
              <a:rPr lang="en-US" sz="3000" b="1" dirty="0" err="1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Étrendkiegészítők</a:t>
            </a:r>
            <a:r>
              <a:rPr lang="en-US" sz="3000" b="1" dirty="0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 </a:t>
            </a:r>
            <a:r>
              <a:rPr lang="en-US" sz="3000" b="1" dirty="0" err="1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szerepe</a:t>
            </a:r>
            <a:endParaRPr lang="en-US" sz="3000" b="1" dirty="0">
              <a:solidFill>
                <a:srgbClr val="7F7F7F"/>
              </a:solidFill>
              <a:latin typeface="+mn-lt"/>
              <a:ea typeface="PT Sans"/>
              <a:cs typeface="PT Sans"/>
              <a:sym typeface="PT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8AF"/>
              </a:buClr>
              <a:buSzPct val="25000"/>
              <a:buFont typeface="PT Sans"/>
              <a:buNone/>
            </a:pPr>
            <a:r>
              <a:rPr lang="en-US" sz="3000" b="1" dirty="0" err="1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Követelmények</a:t>
            </a:r>
            <a:endParaRPr lang="en-US" sz="3000" b="1" dirty="0">
              <a:solidFill>
                <a:srgbClr val="7F7F7F"/>
              </a:solidFill>
              <a:latin typeface="+mn-lt"/>
              <a:ea typeface="PT Sans"/>
              <a:cs typeface="PT Sans"/>
              <a:sym typeface="PT San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62436" y="6140653"/>
            <a:ext cx="4481564" cy="4667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714"/>
              </a:lnSpc>
              <a:buClr>
                <a:srgbClr val="7F7F7F"/>
              </a:buClr>
              <a:buSzPct val="25000"/>
            </a:pPr>
            <a:r>
              <a:rPr lang="en-US" kern="1200" cap="all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Tihanyi</a:t>
            </a:r>
            <a:r>
              <a:rPr lang="en-US" kern="1200" cap="al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kern="1200" cap="all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andrás</a:t>
            </a:r>
            <a:r>
              <a:rPr lang="en-US" kern="1200" cap="al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(2012) </a:t>
            </a:r>
            <a:r>
              <a:rPr lang="en-US" kern="1200" cap="all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teljesítményfokozó</a:t>
            </a:r>
            <a:r>
              <a:rPr lang="en-US" kern="1200" cap="al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kern="1200" cap="all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sporttáplálkouás</a:t>
            </a:r>
            <a:endParaRPr lang="en-US" kern="1200" cap="all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2" name="Shape 39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15188" y="1823242"/>
            <a:ext cx="1928812" cy="2592387"/>
          </a:xfrm>
          <a:prstGeom prst="rect">
            <a:avLst/>
          </a:prstGeom>
          <a:noFill/>
          <a:ln>
            <a:noFill/>
          </a:ln>
        </p:spPr>
      </p:pic>
      <p:sp>
        <p:nvSpPr>
          <p:cNvPr id="393" name="Shape 393"/>
          <p:cNvSpPr txBox="1"/>
          <p:nvPr/>
        </p:nvSpPr>
        <p:spPr>
          <a:xfrm>
            <a:off x="684212" y="2234426"/>
            <a:ext cx="6264274" cy="271539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ourier New"/>
              <a:buChar char="o"/>
            </a:pPr>
            <a:r>
              <a:rPr lang="en-US" sz="2000" b="0" i="0" u="none" strike="noStrike" cap="none" dirty="0" err="1">
                <a:solidFill>
                  <a:srgbClr val="797B7E"/>
                </a:solidFill>
                <a:sym typeface="Arial"/>
              </a:rPr>
              <a:t>Kényelmi</a:t>
            </a:r>
            <a:r>
              <a:rPr lang="en-US" sz="2000" b="0" i="0" u="none" strike="noStrike" cap="none" dirty="0">
                <a:solidFill>
                  <a:srgbClr val="797B7E"/>
                </a:solidFill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797B7E"/>
                </a:solidFill>
                <a:sym typeface="Arial"/>
              </a:rPr>
              <a:t>termékek</a:t>
            </a:r>
            <a:endParaRPr lang="en-US" sz="2000" b="0" i="0" u="none" strike="noStrike" cap="none" dirty="0">
              <a:solidFill>
                <a:srgbClr val="797B7E"/>
              </a:solidFill>
              <a:sym typeface="Arial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ourier New"/>
              <a:buChar char="o"/>
            </a:pPr>
            <a:r>
              <a:rPr lang="en-US" sz="2000" dirty="0" err="1">
                <a:solidFill>
                  <a:srgbClr val="797B7E"/>
                </a:solidFill>
              </a:rPr>
              <a:t>Izomtömeg</a:t>
            </a:r>
            <a:r>
              <a:rPr lang="en-US" sz="2000" dirty="0">
                <a:solidFill>
                  <a:srgbClr val="797B7E"/>
                </a:solidFill>
              </a:rPr>
              <a:t> </a:t>
            </a:r>
            <a:r>
              <a:rPr lang="en-US" sz="2000" dirty="0" err="1">
                <a:solidFill>
                  <a:srgbClr val="797B7E"/>
                </a:solidFill>
              </a:rPr>
              <a:t>növelő</a:t>
            </a:r>
            <a:r>
              <a:rPr lang="en-US" sz="2000" dirty="0">
                <a:solidFill>
                  <a:srgbClr val="797B7E"/>
                </a:solidFill>
              </a:rPr>
              <a:t> </a:t>
            </a:r>
            <a:r>
              <a:rPr lang="en-US" sz="2000" dirty="0" err="1">
                <a:solidFill>
                  <a:srgbClr val="797B7E"/>
                </a:solidFill>
              </a:rPr>
              <a:t>kiegésztők</a:t>
            </a:r>
            <a:endParaRPr lang="en-US" sz="2000" dirty="0">
              <a:solidFill>
                <a:srgbClr val="797B7E"/>
              </a:solidFill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ourier New"/>
              <a:buChar char="o"/>
            </a:pPr>
            <a:r>
              <a:rPr lang="en-US" sz="2000" b="0" i="0" u="none" strike="noStrike" cap="none" dirty="0" err="1">
                <a:solidFill>
                  <a:srgbClr val="797B7E"/>
                </a:solidFill>
                <a:sym typeface="Arial"/>
              </a:rPr>
              <a:t>Zs</a:t>
            </a:r>
            <a:r>
              <a:rPr lang="hu-HU" sz="2000" b="0" i="0" u="none" strike="noStrike" cap="none" dirty="0">
                <a:solidFill>
                  <a:srgbClr val="797B7E"/>
                </a:solidFill>
                <a:sym typeface="Arial"/>
              </a:rPr>
              <a:t>í</a:t>
            </a:r>
            <a:r>
              <a:rPr lang="en-US" sz="2000" b="0" i="0" u="none" strike="noStrike" cap="none" dirty="0" err="1">
                <a:solidFill>
                  <a:srgbClr val="797B7E"/>
                </a:solidFill>
                <a:sym typeface="Arial"/>
              </a:rPr>
              <a:t>rtartalom</a:t>
            </a:r>
            <a:r>
              <a:rPr lang="en-US" sz="2000" b="0" i="0" u="none" strike="noStrike" cap="none" dirty="0">
                <a:solidFill>
                  <a:srgbClr val="797B7E"/>
                </a:solidFill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797B7E"/>
                </a:solidFill>
                <a:sym typeface="Arial"/>
              </a:rPr>
              <a:t>csökkentők</a:t>
            </a:r>
            <a:endParaRPr lang="en-US" sz="2000" b="0" i="0" u="none" strike="noStrike" cap="none" dirty="0">
              <a:solidFill>
                <a:srgbClr val="797B7E"/>
              </a:solidFill>
              <a:sym typeface="Arial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ourier New"/>
              <a:buChar char="o"/>
            </a:pPr>
            <a:r>
              <a:rPr lang="en-US" sz="2000" dirty="0" err="1">
                <a:solidFill>
                  <a:srgbClr val="797B7E"/>
                </a:solidFill>
              </a:rPr>
              <a:t>Teljesítmény</a:t>
            </a:r>
            <a:r>
              <a:rPr lang="en-US" sz="2000" dirty="0">
                <a:solidFill>
                  <a:srgbClr val="797B7E"/>
                </a:solidFill>
              </a:rPr>
              <a:t> </a:t>
            </a:r>
            <a:r>
              <a:rPr lang="en-US" sz="2000" dirty="0" err="1">
                <a:solidFill>
                  <a:srgbClr val="797B7E"/>
                </a:solidFill>
              </a:rPr>
              <a:t>fokozó</a:t>
            </a:r>
            <a:r>
              <a:rPr lang="en-US" sz="2000" dirty="0">
                <a:solidFill>
                  <a:srgbClr val="797B7E"/>
                </a:solidFill>
              </a:rPr>
              <a:t> </a:t>
            </a:r>
            <a:r>
              <a:rPr lang="en-US" sz="2000" dirty="0" err="1">
                <a:solidFill>
                  <a:srgbClr val="797B7E"/>
                </a:solidFill>
              </a:rPr>
              <a:t>kiegésztők</a:t>
            </a:r>
            <a:endParaRPr lang="en-US" sz="2000" b="0" i="0" u="none" strike="noStrike" cap="none" dirty="0">
              <a:solidFill>
                <a:srgbClr val="797B7E"/>
              </a:solidFill>
              <a:sym typeface="Arial"/>
            </a:endParaRPr>
          </a:p>
        </p:txBody>
      </p:sp>
      <p:pic>
        <p:nvPicPr>
          <p:cNvPr id="394" name="Shape 394"/>
          <p:cNvPicPr preferRelativeResize="0"/>
          <p:nvPr/>
        </p:nvPicPr>
        <p:blipFill rotWithShape="1">
          <a:blip r:embed="rId4">
            <a:alphaModFix/>
          </a:blip>
          <a:srcRect b="16791"/>
          <a:stretch/>
        </p:blipFill>
        <p:spPr>
          <a:xfrm>
            <a:off x="6122403" y="2620501"/>
            <a:ext cx="1354800" cy="243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hape 10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66538" y="0"/>
            <a:ext cx="6205862" cy="135030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hape 233"/>
          <p:cNvSpPr txBox="1"/>
          <p:nvPr/>
        </p:nvSpPr>
        <p:spPr>
          <a:xfrm>
            <a:off x="989458" y="1141325"/>
            <a:ext cx="7062600" cy="10931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8AF"/>
              </a:buClr>
              <a:buSzPct val="25000"/>
              <a:buFont typeface="PT Sans"/>
              <a:buNone/>
            </a:pPr>
            <a:r>
              <a:rPr lang="en-US" sz="3600" b="1" dirty="0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3. </a:t>
            </a:r>
            <a:r>
              <a:rPr lang="en-US" sz="3000" b="1" dirty="0" err="1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Étrendkiegészítők</a:t>
            </a:r>
            <a:r>
              <a:rPr lang="en-US" sz="3000" b="1" dirty="0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 </a:t>
            </a:r>
            <a:r>
              <a:rPr lang="en-US" sz="3000" b="1" dirty="0" err="1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szerepe</a:t>
            </a:r>
            <a:endParaRPr lang="en-US" sz="3000" b="1" dirty="0">
              <a:solidFill>
                <a:srgbClr val="7F7F7F"/>
              </a:solidFill>
              <a:latin typeface="+mn-lt"/>
              <a:ea typeface="PT Sans"/>
              <a:cs typeface="PT Sans"/>
              <a:sym typeface="PT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8AF"/>
              </a:buClr>
              <a:buSzPct val="25000"/>
              <a:buFont typeface="PT Sans"/>
              <a:buNone/>
            </a:pPr>
            <a:r>
              <a:rPr lang="en-US" sz="2400" b="1" dirty="0" err="1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Csoportosításuk</a:t>
            </a:r>
            <a:r>
              <a:rPr lang="en-US" sz="2400" b="1" dirty="0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 a </a:t>
            </a:r>
            <a:r>
              <a:rPr lang="en-US" sz="2400" b="1" dirty="0" err="1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használat</a:t>
            </a:r>
            <a:r>
              <a:rPr lang="en-US" sz="2400" b="1" dirty="0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 </a:t>
            </a:r>
            <a:r>
              <a:rPr lang="en-US" sz="2400" b="1" dirty="0" err="1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célja</a:t>
            </a:r>
            <a:r>
              <a:rPr lang="en-US" sz="2400" b="1" dirty="0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 </a:t>
            </a:r>
            <a:r>
              <a:rPr lang="en-US" sz="2400" b="1" dirty="0" err="1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szerint</a:t>
            </a:r>
            <a:endParaRPr lang="en-US" sz="2400" b="1" dirty="0">
              <a:solidFill>
                <a:srgbClr val="7F7F7F"/>
              </a:solidFill>
              <a:latin typeface="+mn-lt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  <p:transition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2" name="Shape 39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42249" y="1823242"/>
            <a:ext cx="1928812" cy="2592387"/>
          </a:xfrm>
          <a:prstGeom prst="rect">
            <a:avLst/>
          </a:prstGeom>
          <a:noFill/>
          <a:ln>
            <a:noFill/>
          </a:ln>
        </p:spPr>
      </p:pic>
      <p:sp>
        <p:nvSpPr>
          <p:cNvPr id="393" name="Shape 393"/>
          <p:cNvSpPr txBox="1"/>
          <p:nvPr/>
        </p:nvSpPr>
        <p:spPr>
          <a:xfrm>
            <a:off x="684212" y="2234426"/>
            <a:ext cx="6264274" cy="271539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ourier New"/>
              <a:buChar char="o"/>
            </a:pPr>
            <a:r>
              <a:rPr lang="en-US" sz="1600" b="0" i="0" u="none" dirty="0" err="1">
                <a:solidFill>
                  <a:srgbClr val="797B7E"/>
                </a:solidFill>
                <a:latin typeface="Arial"/>
                <a:ea typeface="Arial"/>
                <a:cs typeface="Arial"/>
                <a:sym typeface="Arial"/>
              </a:rPr>
              <a:t>Hatásos</a:t>
            </a:r>
            <a:r>
              <a:rPr lang="en-US" sz="1600" b="0" i="0" u="none" dirty="0">
                <a:solidFill>
                  <a:srgbClr val="797B7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dirty="0" err="1">
                <a:solidFill>
                  <a:srgbClr val="797B7E"/>
                </a:solidFill>
                <a:latin typeface="Arial"/>
                <a:ea typeface="Arial"/>
                <a:cs typeface="Arial"/>
                <a:sym typeface="Arial"/>
              </a:rPr>
              <a:t>és</a:t>
            </a:r>
            <a:r>
              <a:rPr lang="en-US" sz="1600" b="0" i="0" u="none" dirty="0">
                <a:solidFill>
                  <a:srgbClr val="797B7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dirty="0" err="1">
                <a:solidFill>
                  <a:srgbClr val="797B7E"/>
                </a:solidFill>
                <a:latin typeface="Arial"/>
                <a:ea typeface="Arial"/>
                <a:cs typeface="Arial"/>
                <a:sym typeface="Arial"/>
              </a:rPr>
              <a:t>biztonságos</a:t>
            </a:r>
            <a:r>
              <a:rPr lang="en-US" sz="1600" b="0" i="0" u="none" dirty="0">
                <a:solidFill>
                  <a:srgbClr val="797B7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dirty="0" err="1">
                <a:solidFill>
                  <a:srgbClr val="797B7E"/>
                </a:solidFill>
                <a:latin typeface="Arial"/>
                <a:ea typeface="Arial"/>
                <a:cs typeface="Arial"/>
                <a:sym typeface="Arial"/>
              </a:rPr>
              <a:t>étrend</a:t>
            </a:r>
            <a:r>
              <a:rPr lang="en-US" sz="1600" b="0" i="0" u="none" dirty="0">
                <a:solidFill>
                  <a:srgbClr val="797B7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dirty="0" err="1">
                <a:solidFill>
                  <a:srgbClr val="797B7E"/>
                </a:solidFill>
                <a:latin typeface="Arial"/>
                <a:ea typeface="Arial"/>
                <a:cs typeface="Arial"/>
                <a:sym typeface="Arial"/>
              </a:rPr>
              <a:t>kiegészítők</a:t>
            </a:r>
            <a:endParaRPr lang="en-US" sz="1600" b="0" i="0" u="none" dirty="0">
              <a:solidFill>
                <a:srgbClr val="797B7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Courier New"/>
              <a:buChar char="o"/>
            </a:pPr>
            <a:r>
              <a:rPr lang="en-US" sz="1600" b="0" i="0" u="none" strike="noStrike" cap="none" dirty="0" err="1">
                <a:solidFill>
                  <a:srgbClr val="797B7E"/>
                </a:solidFill>
                <a:latin typeface="Arial"/>
                <a:ea typeface="Arial"/>
                <a:cs typeface="Arial"/>
                <a:sym typeface="Arial"/>
              </a:rPr>
              <a:t>Tömegnövelő</a:t>
            </a:r>
            <a:r>
              <a:rPr lang="en-US" sz="1600" b="0" i="0" u="none" strike="noStrike" cap="none" dirty="0">
                <a:solidFill>
                  <a:srgbClr val="797B7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797B7E"/>
                </a:solidFill>
                <a:latin typeface="Arial"/>
                <a:ea typeface="Arial"/>
                <a:cs typeface="Arial"/>
                <a:sym typeface="Arial"/>
              </a:rPr>
              <a:t>porok</a:t>
            </a:r>
            <a:r>
              <a:rPr lang="en-US" sz="1600" b="0" i="0" u="none" strike="noStrike" cap="none" dirty="0">
                <a:solidFill>
                  <a:srgbClr val="797B7E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b="0" i="0" u="none" strike="noStrike" cap="none" dirty="0" err="1">
                <a:solidFill>
                  <a:srgbClr val="797B7E"/>
                </a:solidFill>
                <a:latin typeface="Arial"/>
                <a:ea typeface="Arial"/>
                <a:cs typeface="Arial"/>
                <a:sym typeface="Arial"/>
              </a:rPr>
              <a:t>étkezés</a:t>
            </a:r>
            <a:r>
              <a:rPr lang="en-US" sz="1600" b="0" i="0" u="none" strike="noStrike" cap="none" dirty="0">
                <a:solidFill>
                  <a:srgbClr val="797B7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797B7E"/>
                </a:solidFill>
                <a:latin typeface="Arial"/>
                <a:ea typeface="Arial"/>
                <a:cs typeface="Arial"/>
                <a:sym typeface="Arial"/>
              </a:rPr>
              <a:t>helyettesítők</a:t>
            </a:r>
            <a:endParaRPr lang="en-US" sz="1600" b="0" i="0" u="none" strike="noStrike" cap="none" dirty="0">
              <a:solidFill>
                <a:srgbClr val="797B7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Courier New"/>
              <a:buChar char="o"/>
            </a:pPr>
            <a:r>
              <a:rPr lang="en-US" sz="1600" b="0" i="0" u="none" strike="noStrike" cap="none" dirty="0" err="1">
                <a:solidFill>
                  <a:srgbClr val="797B7E"/>
                </a:solidFill>
                <a:latin typeface="Arial"/>
                <a:ea typeface="Arial"/>
                <a:cs typeface="Arial"/>
                <a:sym typeface="Arial"/>
              </a:rPr>
              <a:t>Edzés</a:t>
            </a:r>
            <a:r>
              <a:rPr lang="en-US" sz="1600" b="0" i="0" u="none" strike="noStrike" cap="none" dirty="0">
                <a:solidFill>
                  <a:srgbClr val="797B7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797B7E"/>
                </a:solidFill>
                <a:latin typeface="Arial"/>
                <a:ea typeface="Arial"/>
                <a:cs typeface="Arial"/>
                <a:sym typeface="Arial"/>
              </a:rPr>
              <a:t>utáni</a:t>
            </a:r>
            <a:r>
              <a:rPr lang="en-US" sz="1600" b="0" i="0" u="none" strike="noStrike" cap="none" dirty="0">
                <a:solidFill>
                  <a:srgbClr val="797B7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797B7E"/>
                </a:solidFill>
                <a:latin typeface="Arial"/>
                <a:ea typeface="Arial"/>
                <a:cs typeface="Arial"/>
                <a:sym typeface="Arial"/>
              </a:rPr>
              <a:t>szénhidrát-fehérje</a:t>
            </a:r>
            <a:r>
              <a:rPr lang="en-US" sz="1600" b="0" i="0" u="none" strike="noStrike" cap="none" dirty="0">
                <a:solidFill>
                  <a:srgbClr val="797B7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797B7E"/>
                </a:solidFill>
                <a:latin typeface="Arial"/>
                <a:ea typeface="Arial"/>
                <a:cs typeface="Arial"/>
                <a:sym typeface="Arial"/>
              </a:rPr>
              <a:t>italok</a:t>
            </a:r>
            <a:endParaRPr lang="en-US" sz="1600" b="0" i="0" u="none" strike="noStrike" cap="none" dirty="0">
              <a:solidFill>
                <a:srgbClr val="797B7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Courier New"/>
              <a:buChar char="o"/>
            </a:pPr>
            <a:r>
              <a:rPr lang="en-US" sz="1600" b="0" i="0" u="none" strike="noStrike" cap="none" dirty="0" err="1">
                <a:solidFill>
                  <a:srgbClr val="797B7E"/>
                </a:solidFill>
                <a:latin typeface="Arial"/>
                <a:ea typeface="Arial"/>
                <a:cs typeface="Arial"/>
                <a:sym typeface="Arial"/>
              </a:rPr>
              <a:t>Sportitalok</a:t>
            </a:r>
            <a:endParaRPr lang="en-US" sz="1600" b="0" i="0" u="none" strike="noStrike" cap="none" dirty="0">
              <a:solidFill>
                <a:srgbClr val="797B7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Courier New"/>
              <a:buChar char="o"/>
            </a:pPr>
            <a:r>
              <a:rPr lang="en-US" sz="1600" b="0" i="0" u="none" strike="noStrike" cap="none" dirty="0" err="1">
                <a:solidFill>
                  <a:srgbClr val="797B7E"/>
                </a:solidFill>
                <a:latin typeface="Arial"/>
                <a:ea typeface="Arial"/>
                <a:cs typeface="Arial"/>
                <a:sym typeface="Arial"/>
              </a:rPr>
              <a:t>Kreatin</a:t>
            </a:r>
            <a:endParaRPr lang="en-US" sz="1600" b="0" i="0" u="none" strike="noStrike" cap="none" dirty="0">
              <a:solidFill>
                <a:srgbClr val="797B7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Courier New"/>
              <a:buChar char="o"/>
            </a:pPr>
            <a:r>
              <a:rPr lang="en-US" sz="1600" b="0" i="0" u="none" strike="noStrike" cap="none" dirty="0" err="1">
                <a:solidFill>
                  <a:srgbClr val="797B7E"/>
                </a:solidFill>
                <a:latin typeface="Arial"/>
                <a:ea typeface="Arial"/>
                <a:cs typeface="Arial"/>
                <a:sym typeface="Arial"/>
              </a:rPr>
              <a:t>Béta-alanin</a:t>
            </a:r>
            <a:endParaRPr lang="en-US" sz="1600" b="0" i="0" u="none" strike="noStrike" cap="none" dirty="0">
              <a:solidFill>
                <a:srgbClr val="797B7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4" name="Shape 394"/>
          <p:cNvPicPr preferRelativeResize="0"/>
          <p:nvPr/>
        </p:nvPicPr>
        <p:blipFill rotWithShape="1">
          <a:blip r:embed="rId4">
            <a:alphaModFix/>
          </a:blip>
          <a:srcRect b="16791"/>
          <a:stretch/>
        </p:blipFill>
        <p:spPr>
          <a:xfrm>
            <a:off x="6122403" y="2620501"/>
            <a:ext cx="1354800" cy="243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hape 10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66538" y="0"/>
            <a:ext cx="6205862" cy="135030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hape 233"/>
          <p:cNvSpPr txBox="1"/>
          <p:nvPr/>
        </p:nvSpPr>
        <p:spPr>
          <a:xfrm>
            <a:off x="989458" y="1141325"/>
            <a:ext cx="7062600" cy="10931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8AF"/>
              </a:buClr>
              <a:buSzPct val="25000"/>
              <a:buFont typeface="PT Sans"/>
              <a:buNone/>
            </a:pPr>
            <a:r>
              <a:rPr lang="en-US" sz="3600" b="1" dirty="0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3. </a:t>
            </a:r>
            <a:r>
              <a:rPr lang="en-US" sz="3000" b="1" dirty="0" err="1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Étrendkiegészítők</a:t>
            </a:r>
            <a:r>
              <a:rPr lang="en-US" sz="3000" b="1" dirty="0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 </a:t>
            </a:r>
            <a:r>
              <a:rPr lang="en-US" sz="3000" b="1" dirty="0" err="1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szerepe</a:t>
            </a:r>
            <a:endParaRPr lang="en-US" sz="3000" b="1" dirty="0">
              <a:solidFill>
                <a:srgbClr val="7F7F7F"/>
              </a:solidFill>
              <a:latin typeface="+mn-lt"/>
              <a:ea typeface="PT Sans"/>
              <a:cs typeface="PT Sans"/>
              <a:sym typeface="PT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8AF"/>
              </a:buClr>
              <a:buSzPct val="25000"/>
              <a:buFont typeface="PT Sans"/>
              <a:buNone/>
            </a:pPr>
            <a:r>
              <a:rPr lang="en-US" sz="3000" b="1" dirty="0" err="1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Csoportosításuk</a:t>
            </a:r>
            <a:endParaRPr lang="en-US" sz="3000" b="1" dirty="0">
              <a:solidFill>
                <a:srgbClr val="7F7F7F"/>
              </a:solidFill>
              <a:latin typeface="+mn-lt"/>
              <a:ea typeface="PT Sans"/>
              <a:cs typeface="PT Sans"/>
              <a:sym typeface="PT Sans"/>
            </a:endParaRPr>
          </a:p>
        </p:txBody>
      </p:sp>
    </p:spTree>
    <p:extLst>
      <p:ext uri="{BB962C8B-B14F-4D97-AF65-F5344CB8AC3E}">
        <p14:creationId xmlns:p14="http://schemas.microsoft.com/office/powerpoint/2010/main" val="3037918007"/>
      </p:ext>
    </p:extLst>
  </p:cSld>
  <p:clrMapOvr>
    <a:masterClrMapping/>
  </p:clrMapOvr>
  <p:transition spd="slow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Shape 400"/>
          <p:cNvSpPr txBox="1">
            <a:spLocks noGrp="1"/>
          </p:cNvSpPr>
          <p:nvPr>
            <p:ph idx="1"/>
          </p:nvPr>
        </p:nvSpPr>
        <p:spPr>
          <a:xfrm>
            <a:off x="305250" y="2406794"/>
            <a:ext cx="8229600" cy="262468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</a:pPr>
            <a:r>
              <a:rPr lang="en-US" sz="1800" b="0" i="0" u="none" strike="noStrike" cap="none" dirty="0" err="1">
                <a:solidFill>
                  <a:srgbClr val="797B7E"/>
                </a:solidFill>
                <a:ea typeface="Arial"/>
                <a:cs typeface="Arial"/>
                <a:sym typeface="Arial"/>
              </a:rPr>
              <a:t>Hatásos</a:t>
            </a:r>
            <a:r>
              <a:rPr lang="en-US" sz="1800" b="0" i="0" u="none" strike="noStrike" cap="none" dirty="0">
                <a:solidFill>
                  <a:srgbClr val="797B7E"/>
                </a:solidFill>
                <a:ea typeface="Arial"/>
                <a:cs typeface="Arial"/>
                <a:sym typeface="Arial"/>
              </a:rPr>
              <a:t>, de </a:t>
            </a:r>
            <a:r>
              <a:rPr lang="en-US" sz="1800" b="0" i="0" u="none" strike="noStrike" cap="none" dirty="0" err="1">
                <a:solidFill>
                  <a:srgbClr val="797B7E"/>
                </a:solidFill>
                <a:ea typeface="Arial"/>
                <a:cs typeface="Arial"/>
                <a:sym typeface="Arial"/>
              </a:rPr>
              <a:t>nem</a:t>
            </a:r>
            <a:r>
              <a:rPr lang="en-US" sz="1800" b="0" i="0" u="none" strike="noStrike" cap="none" dirty="0">
                <a:solidFill>
                  <a:srgbClr val="797B7E"/>
                </a:solidFill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rgbClr val="797B7E"/>
                </a:solidFill>
                <a:ea typeface="Arial"/>
                <a:cs typeface="Arial"/>
                <a:sym typeface="Arial"/>
              </a:rPr>
              <a:t>biztonságos</a:t>
            </a:r>
            <a:r>
              <a:rPr lang="en-US" sz="1800" b="0" i="0" u="none" strike="noStrike" cap="none" dirty="0">
                <a:solidFill>
                  <a:srgbClr val="797B7E"/>
                </a:solidFill>
                <a:ea typeface="Arial"/>
                <a:cs typeface="Arial"/>
                <a:sym typeface="Arial"/>
              </a:rPr>
              <a:t>  </a:t>
            </a:r>
            <a:r>
              <a:rPr lang="en-US" sz="1800" b="0" i="0" u="none" strike="noStrike" cap="none" dirty="0" err="1">
                <a:solidFill>
                  <a:srgbClr val="797B7E"/>
                </a:solidFill>
                <a:ea typeface="Arial"/>
                <a:cs typeface="Arial"/>
                <a:sym typeface="Arial"/>
              </a:rPr>
              <a:t>és</a:t>
            </a:r>
            <a:r>
              <a:rPr lang="en-US" sz="1800" b="0" i="0" u="none" strike="noStrike" cap="none" dirty="0">
                <a:solidFill>
                  <a:srgbClr val="797B7E"/>
                </a:solidFill>
                <a:ea typeface="Arial"/>
                <a:cs typeface="Arial"/>
                <a:sym typeface="Arial"/>
              </a:rPr>
              <a:t> / </a:t>
            </a:r>
            <a:r>
              <a:rPr lang="en-US" sz="1800" b="0" i="0" u="none" strike="noStrike" cap="none" dirty="0" err="1">
                <a:solidFill>
                  <a:srgbClr val="797B7E"/>
                </a:solidFill>
                <a:ea typeface="Arial"/>
                <a:cs typeface="Arial"/>
                <a:sym typeface="Arial"/>
              </a:rPr>
              <a:t>vagy</a:t>
            </a:r>
            <a:r>
              <a:rPr lang="en-US" sz="1800" b="0" i="0" u="none" strike="noStrike" cap="none" dirty="0">
                <a:solidFill>
                  <a:srgbClr val="797B7E"/>
                </a:solidFill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rgbClr val="797B7E"/>
                </a:solidFill>
                <a:ea typeface="Arial"/>
                <a:cs typeface="Arial"/>
                <a:sym typeface="Arial"/>
              </a:rPr>
              <a:t>doppinglistás</a:t>
            </a:r>
            <a:r>
              <a:rPr lang="en-US" sz="1800" b="0" i="0" u="none" strike="noStrike" cap="none" dirty="0">
                <a:solidFill>
                  <a:srgbClr val="797B7E"/>
                </a:solidFill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rgbClr val="797B7E"/>
                </a:solidFill>
                <a:ea typeface="Arial"/>
                <a:cs typeface="Arial"/>
                <a:sym typeface="Arial"/>
              </a:rPr>
              <a:t>kiegészítők</a:t>
            </a:r>
            <a:endParaRPr lang="en-US" sz="1800" b="0" i="0" u="none" strike="noStrike" cap="none" dirty="0">
              <a:solidFill>
                <a:srgbClr val="797B7E"/>
              </a:solidFill>
              <a:ea typeface="Arial"/>
              <a:cs typeface="Arial"/>
              <a:sym typeface="Arial"/>
            </a:endParaRPr>
          </a:p>
          <a:p>
            <a:pPr marL="914400" marR="0" lvl="1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</a:pPr>
            <a:r>
              <a:rPr lang="en-US" sz="1800" dirty="0" err="1">
                <a:solidFill>
                  <a:srgbClr val="797B7E"/>
                </a:solidFill>
              </a:rPr>
              <a:t>Efedra</a:t>
            </a:r>
            <a:r>
              <a:rPr lang="en-US" sz="1800" dirty="0">
                <a:solidFill>
                  <a:srgbClr val="797B7E"/>
                </a:solidFill>
              </a:rPr>
              <a:t> </a:t>
            </a:r>
            <a:r>
              <a:rPr lang="en-US" sz="1800" dirty="0" err="1">
                <a:solidFill>
                  <a:srgbClr val="797B7E"/>
                </a:solidFill>
              </a:rPr>
              <a:t>és</a:t>
            </a:r>
            <a:r>
              <a:rPr lang="en-US" sz="1800" dirty="0">
                <a:solidFill>
                  <a:srgbClr val="797B7E"/>
                </a:solidFill>
              </a:rPr>
              <a:t> </a:t>
            </a:r>
            <a:r>
              <a:rPr lang="en-US" sz="1800" dirty="0" err="1">
                <a:solidFill>
                  <a:srgbClr val="797B7E"/>
                </a:solidFill>
              </a:rPr>
              <a:t>rokon</a:t>
            </a:r>
            <a:r>
              <a:rPr lang="en-US" sz="1800" dirty="0">
                <a:solidFill>
                  <a:srgbClr val="797B7E"/>
                </a:solidFill>
              </a:rPr>
              <a:t> </a:t>
            </a:r>
            <a:r>
              <a:rPr lang="en-US" sz="1800" dirty="0" err="1">
                <a:solidFill>
                  <a:srgbClr val="797B7E"/>
                </a:solidFill>
              </a:rPr>
              <a:t>vegyületei</a:t>
            </a:r>
            <a:endParaRPr lang="en-US" sz="1800" dirty="0">
              <a:solidFill>
                <a:srgbClr val="797B7E"/>
              </a:solidFill>
            </a:endParaRPr>
          </a:p>
          <a:p>
            <a:pPr marL="914400" marR="0" lvl="1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</a:pPr>
            <a:r>
              <a:rPr lang="en-US" sz="1800" dirty="0" err="1">
                <a:solidFill>
                  <a:srgbClr val="797B7E"/>
                </a:solidFill>
              </a:rPr>
              <a:t>Dizájnerszteroidok</a:t>
            </a:r>
            <a:endParaRPr lang="en-US" sz="1800" dirty="0">
              <a:solidFill>
                <a:srgbClr val="797B7E"/>
              </a:solidFill>
            </a:endParaRPr>
          </a:p>
          <a:p>
            <a:pPr marL="914400" marR="0" lvl="1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</a:pPr>
            <a:r>
              <a:rPr lang="en-US" sz="1800" dirty="0" err="1">
                <a:solidFill>
                  <a:srgbClr val="797B7E"/>
                </a:solidFill>
              </a:rPr>
              <a:t>Ekdiszterodiok</a:t>
            </a:r>
            <a:endParaRPr lang="en-US" sz="1800" dirty="0">
              <a:solidFill>
                <a:srgbClr val="797B7E"/>
              </a:solidFill>
            </a:endParaRPr>
          </a:p>
          <a:p>
            <a:pPr marL="914400" marR="0" lvl="1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</a:pPr>
            <a:r>
              <a:rPr lang="en-US" sz="1800" dirty="0" err="1">
                <a:solidFill>
                  <a:srgbClr val="797B7E"/>
                </a:solidFill>
              </a:rPr>
              <a:t>Kobalt</a:t>
            </a:r>
            <a:endParaRPr lang="en-US" sz="1800" dirty="0">
              <a:solidFill>
                <a:srgbClr val="797B7E"/>
              </a:solidFill>
            </a:endParaRPr>
          </a:p>
        </p:txBody>
      </p:sp>
      <p:pic>
        <p:nvPicPr>
          <p:cNvPr id="4" name="Shape 10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66538" y="0"/>
            <a:ext cx="6205862" cy="135030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hape 233"/>
          <p:cNvSpPr txBox="1"/>
          <p:nvPr/>
        </p:nvSpPr>
        <p:spPr>
          <a:xfrm>
            <a:off x="989458" y="1141325"/>
            <a:ext cx="7062600" cy="10931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8AF"/>
              </a:buClr>
              <a:buSzPct val="25000"/>
              <a:buFont typeface="PT Sans"/>
              <a:buNone/>
            </a:pPr>
            <a:r>
              <a:rPr lang="en-US" sz="3600" b="1" dirty="0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3. </a:t>
            </a:r>
            <a:r>
              <a:rPr lang="en-US" sz="3000" b="1" dirty="0" err="1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Étrendkiegészítők</a:t>
            </a:r>
            <a:r>
              <a:rPr lang="en-US" sz="3000" b="1" dirty="0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 </a:t>
            </a:r>
            <a:r>
              <a:rPr lang="en-US" sz="3000" b="1" dirty="0" err="1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szerepe</a:t>
            </a:r>
            <a:endParaRPr lang="en-US" sz="3000" b="1" dirty="0">
              <a:solidFill>
                <a:srgbClr val="7F7F7F"/>
              </a:solidFill>
              <a:latin typeface="+mn-lt"/>
              <a:ea typeface="PT Sans"/>
              <a:cs typeface="PT Sans"/>
              <a:sym typeface="PT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8AF"/>
              </a:buClr>
              <a:buSzPct val="25000"/>
              <a:buFont typeface="PT Sans"/>
              <a:buNone/>
            </a:pPr>
            <a:r>
              <a:rPr lang="en-US" sz="3000" b="1" dirty="0" err="1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Csoportosításuk</a:t>
            </a:r>
            <a:endParaRPr lang="en-US" sz="3000" b="1" dirty="0">
              <a:solidFill>
                <a:srgbClr val="7F7F7F"/>
              </a:solidFill>
              <a:latin typeface="+mn-lt"/>
              <a:ea typeface="PT Sans"/>
              <a:cs typeface="PT Sans"/>
              <a:sym typeface="PT Sans"/>
            </a:endParaRPr>
          </a:p>
        </p:txBody>
      </p:sp>
    </p:spTree>
    <p:extLst>
      <p:ext uri="{BB962C8B-B14F-4D97-AF65-F5344CB8AC3E}">
        <p14:creationId xmlns:p14="http://schemas.microsoft.com/office/powerpoint/2010/main" val="3465846987"/>
      </p:ext>
    </p:extLst>
  </p:cSld>
  <p:clrMapOvr>
    <a:masterClrMapping/>
  </p:clrMapOvr>
  <p:transition spd="slow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Shape 405"/>
          <p:cNvSpPr txBox="1">
            <a:spLocks noGrp="1"/>
          </p:cNvSpPr>
          <p:nvPr>
            <p:ph sz="half" idx="1"/>
          </p:nvPr>
        </p:nvSpPr>
        <p:spPr>
          <a:xfrm>
            <a:off x="822959" y="2234426"/>
            <a:ext cx="3743011" cy="257531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-US" sz="1400" b="0" i="0" u="none" strike="noStrike" cap="none" dirty="0" err="1">
                <a:solidFill>
                  <a:srgbClr val="797B7E"/>
                </a:solidFill>
                <a:latin typeface="Arial"/>
                <a:ea typeface="Arial"/>
                <a:cs typeface="Arial"/>
                <a:sym typeface="Arial"/>
              </a:rPr>
              <a:t>Bizonytalan</a:t>
            </a:r>
            <a:r>
              <a:rPr lang="en-US" sz="1400" b="0" i="0" u="none" strike="noStrike" cap="none" dirty="0">
                <a:solidFill>
                  <a:srgbClr val="797B7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797B7E"/>
                </a:solidFill>
                <a:latin typeface="Arial"/>
                <a:ea typeface="Arial"/>
                <a:cs typeface="Arial"/>
                <a:sym typeface="Arial"/>
              </a:rPr>
              <a:t>megítélésű</a:t>
            </a:r>
            <a:r>
              <a:rPr lang="en-US" sz="1400" b="0" i="0" u="none" strike="noStrike" cap="none" dirty="0">
                <a:solidFill>
                  <a:srgbClr val="797B7E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400" b="0" i="0" u="none" strike="noStrike" cap="none" dirty="0" err="1">
                <a:solidFill>
                  <a:srgbClr val="797B7E"/>
                </a:solidFill>
                <a:latin typeface="Arial"/>
                <a:ea typeface="Arial"/>
                <a:cs typeface="Arial"/>
                <a:sym typeface="Arial"/>
              </a:rPr>
              <a:t>talán</a:t>
            </a:r>
            <a:r>
              <a:rPr lang="en-US" sz="1400" b="0" i="0" u="none" strike="noStrike" cap="none" dirty="0">
                <a:solidFill>
                  <a:srgbClr val="797B7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797B7E"/>
                </a:solidFill>
                <a:latin typeface="Arial"/>
                <a:ea typeface="Arial"/>
                <a:cs typeface="Arial"/>
                <a:sym typeface="Arial"/>
              </a:rPr>
              <a:t>hatásos</a:t>
            </a:r>
            <a:r>
              <a:rPr lang="en-US" sz="1400" b="0" i="0" u="none" strike="noStrike" cap="none" dirty="0">
                <a:solidFill>
                  <a:srgbClr val="797B7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797B7E"/>
                </a:solidFill>
                <a:latin typeface="Arial"/>
                <a:ea typeface="Arial"/>
                <a:cs typeface="Arial"/>
                <a:sym typeface="Arial"/>
              </a:rPr>
              <a:t>készítmények</a:t>
            </a:r>
            <a:endParaRPr lang="en-US" sz="1400" b="0" i="0" u="none" strike="noStrike" cap="none" dirty="0">
              <a:solidFill>
                <a:srgbClr val="797B7E"/>
              </a:solidFill>
              <a:latin typeface="Arial"/>
              <a:ea typeface="Arial"/>
              <a:cs typeface="Arial"/>
              <a:sym typeface="Arial"/>
            </a:endParaRPr>
          </a:p>
          <a:p>
            <a:pPr marR="0" lvl="1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</a:pPr>
            <a:r>
              <a:rPr lang="en-US" sz="1400" dirty="0">
                <a:solidFill>
                  <a:srgbClr val="797B7E"/>
                </a:solidFill>
              </a:rPr>
              <a:t>L-</a:t>
            </a:r>
            <a:r>
              <a:rPr lang="en-US" sz="1400" dirty="0" err="1">
                <a:solidFill>
                  <a:srgbClr val="797B7E"/>
                </a:solidFill>
              </a:rPr>
              <a:t>glutamin</a:t>
            </a:r>
            <a:endParaRPr lang="en-US" sz="1400" dirty="0">
              <a:solidFill>
                <a:srgbClr val="797B7E"/>
              </a:solidFill>
            </a:endParaRPr>
          </a:p>
          <a:p>
            <a:pPr marR="0" lvl="1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</a:pPr>
            <a:r>
              <a:rPr lang="en-US" sz="1400" dirty="0">
                <a:solidFill>
                  <a:srgbClr val="797B7E"/>
                </a:solidFill>
              </a:rPr>
              <a:t>BCAA</a:t>
            </a:r>
          </a:p>
          <a:p>
            <a:pPr marR="0" lvl="1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</a:pPr>
            <a:r>
              <a:rPr lang="en-US" sz="1400" dirty="0">
                <a:solidFill>
                  <a:srgbClr val="797B7E"/>
                </a:solidFill>
              </a:rPr>
              <a:t>HMB </a:t>
            </a:r>
            <a:r>
              <a:rPr lang="en-US" sz="1400" dirty="0" err="1">
                <a:solidFill>
                  <a:srgbClr val="797B7E"/>
                </a:solidFill>
              </a:rPr>
              <a:t>edzett</a:t>
            </a:r>
            <a:r>
              <a:rPr lang="en-US" sz="1400" dirty="0">
                <a:solidFill>
                  <a:srgbClr val="797B7E"/>
                </a:solidFill>
              </a:rPr>
              <a:t> </a:t>
            </a:r>
            <a:r>
              <a:rPr lang="en-US" sz="1400" dirty="0" err="1">
                <a:solidFill>
                  <a:srgbClr val="797B7E"/>
                </a:solidFill>
              </a:rPr>
              <a:t>embereknél</a:t>
            </a:r>
            <a:endParaRPr lang="en-US" sz="1400" dirty="0">
              <a:solidFill>
                <a:srgbClr val="797B7E"/>
              </a:solidFill>
            </a:endParaRPr>
          </a:p>
          <a:p>
            <a:pPr marR="0" lvl="1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</a:pPr>
            <a:r>
              <a:rPr lang="en-US" sz="1400" dirty="0">
                <a:solidFill>
                  <a:srgbClr val="797B7E"/>
                </a:solidFill>
              </a:rPr>
              <a:t>L-</a:t>
            </a:r>
            <a:r>
              <a:rPr lang="en-US" sz="1400" dirty="0" err="1">
                <a:solidFill>
                  <a:srgbClr val="797B7E"/>
                </a:solidFill>
              </a:rPr>
              <a:t>karnitin</a:t>
            </a:r>
            <a:endParaRPr lang="en-US" sz="1400" dirty="0">
              <a:solidFill>
                <a:srgbClr val="797B7E"/>
              </a:solidFill>
            </a:endParaRPr>
          </a:p>
          <a:p>
            <a:pPr marR="0" lvl="1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</a:pPr>
            <a:r>
              <a:rPr lang="en-US" sz="1400" dirty="0" err="1">
                <a:solidFill>
                  <a:srgbClr val="797B7E"/>
                </a:solidFill>
              </a:rPr>
              <a:t>Liponsav</a:t>
            </a:r>
            <a:endParaRPr lang="en-US" sz="1400" dirty="0">
              <a:solidFill>
                <a:srgbClr val="797B7E"/>
              </a:solidFill>
            </a:endParaRPr>
          </a:p>
          <a:p>
            <a:pPr marR="0" lvl="1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</a:pPr>
            <a:r>
              <a:rPr lang="en-US" sz="1400" dirty="0" err="1">
                <a:solidFill>
                  <a:srgbClr val="797B7E"/>
                </a:solidFill>
              </a:rPr>
              <a:t>Zöldtea</a:t>
            </a:r>
            <a:endParaRPr lang="en-US" sz="1400" dirty="0">
              <a:solidFill>
                <a:srgbClr val="797B7E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4700016" y="2234426"/>
            <a:ext cx="3200400" cy="257531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lvl="0" indent="0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en-US" sz="1600" b="0" dirty="0" err="1">
                <a:solidFill>
                  <a:srgbClr val="797B7E"/>
                </a:solidFill>
                <a:ea typeface="Arial"/>
                <a:cs typeface="Arial"/>
                <a:sym typeface="Arial"/>
              </a:rPr>
              <a:t>Ígéretes</a:t>
            </a:r>
            <a:r>
              <a:rPr lang="en-US" sz="1600" b="0" dirty="0">
                <a:solidFill>
                  <a:srgbClr val="797B7E"/>
                </a:solidFill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solidFill>
                  <a:srgbClr val="797B7E"/>
                </a:solidFill>
                <a:ea typeface="Arial"/>
                <a:cs typeface="Arial"/>
                <a:sym typeface="Arial"/>
              </a:rPr>
              <a:t>anyagok</a:t>
            </a:r>
            <a:endParaRPr lang="en-US" sz="1600" b="0" dirty="0">
              <a:solidFill>
                <a:srgbClr val="797B7E"/>
              </a:solidFill>
              <a:ea typeface="Arial"/>
              <a:cs typeface="Arial"/>
              <a:sym typeface="Arial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  <a:buClrTx/>
              <a:buSzPct val="100000"/>
              <a:buFont typeface="Arial"/>
              <a:buChar char="•"/>
            </a:pPr>
            <a:r>
              <a:rPr lang="en-US" sz="1600" dirty="0" err="1">
                <a:solidFill>
                  <a:srgbClr val="797B7E"/>
                </a:solidFill>
              </a:rPr>
              <a:t>Adaptogén</a:t>
            </a:r>
            <a:r>
              <a:rPr lang="en-US" sz="1600" dirty="0">
                <a:solidFill>
                  <a:srgbClr val="797B7E"/>
                </a:solidFill>
              </a:rPr>
              <a:t> </a:t>
            </a:r>
            <a:r>
              <a:rPr lang="en-US" sz="1600" dirty="0" err="1">
                <a:solidFill>
                  <a:srgbClr val="797B7E"/>
                </a:solidFill>
              </a:rPr>
              <a:t>gyógynövények</a:t>
            </a:r>
            <a:r>
              <a:rPr lang="en-US" sz="1600" dirty="0">
                <a:solidFill>
                  <a:srgbClr val="797B7E"/>
                </a:solidFill>
              </a:rPr>
              <a:t> (</a:t>
            </a:r>
            <a:r>
              <a:rPr lang="en-US" sz="1600" dirty="0" err="1">
                <a:solidFill>
                  <a:srgbClr val="797B7E"/>
                </a:solidFill>
              </a:rPr>
              <a:t>ginzeng</a:t>
            </a:r>
            <a:r>
              <a:rPr lang="en-US" sz="1600" dirty="0">
                <a:solidFill>
                  <a:srgbClr val="797B7E"/>
                </a:solidFill>
              </a:rPr>
              <a:t> </a:t>
            </a:r>
            <a:r>
              <a:rPr lang="en-US" sz="1600" dirty="0" err="1">
                <a:solidFill>
                  <a:srgbClr val="797B7E"/>
                </a:solidFill>
              </a:rPr>
              <a:t>fajok</a:t>
            </a:r>
            <a:r>
              <a:rPr lang="en-US" sz="1600" dirty="0">
                <a:solidFill>
                  <a:srgbClr val="797B7E"/>
                </a:solidFill>
              </a:rPr>
              <a:t>)</a:t>
            </a:r>
          </a:p>
        </p:txBody>
      </p:sp>
      <p:pic>
        <p:nvPicPr>
          <p:cNvPr id="4" name="Shape 10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66538" y="0"/>
            <a:ext cx="6205862" cy="135030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hape 233"/>
          <p:cNvSpPr txBox="1"/>
          <p:nvPr/>
        </p:nvSpPr>
        <p:spPr>
          <a:xfrm>
            <a:off x="989458" y="1141325"/>
            <a:ext cx="7062600" cy="10931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8AF"/>
              </a:buClr>
              <a:buSzPct val="25000"/>
              <a:buFont typeface="PT Sans"/>
              <a:buNone/>
            </a:pPr>
            <a:r>
              <a:rPr lang="en-US" sz="3600" b="1" dirty="0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3. </a:t>
            </a:r>
            <a:r>
              <a:rPr lang="en-US" sz="3000" b="1" dirty="0" err="1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Étrendkiegészítők</a:t>
            </a:r>
            <a:r>
              <a:rPr lang="en-US" sz="3000" b="1" dirty="0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 </a:t>
            </a:r>
            <a:r>
              <a:rPr lang="en-US" sz="3000" b="1" dirty="0" err="1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szerepe</a:t>
            </a:r>
            <a:endParaRPr lang="en-US" sz="3000" b="1" dirty="0">
              <a:solidFill>
                <a:srgbClr val="7F7F7F"/>
              </a:solidFill>
              <a:latin typeface="+mn-lt"/>
              <a:ea typeface="PT Sans"/>
              <a:cs typeface="PT Sans"/>
              <a:sym typeface="PT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8AF"/>
              </a:buClr>
              <a:buSzPct val="25000"/>
              <a:buFont typeface="PT Sans"/>
              <a:buNone/>
            </a:pPr>
            <a:r>
              <a:rPr lang="en-US" sz="3000" b="1" dirty="0" err="1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Csoportosításuk</a:t>
            </a:r>
            <a:endParaRPr lang="en-US" sz="3000" b="1" dirty="0">
              <a:solidFill>
                <a:srgbClr val="7F7F7F"/>
              </a:solidFill>
              <a:latin typeface="+mn-lt"/>
              <a:ea typeface="PT Sans"/>
              <a:cs typeface="PT Sans"/>
              <a:sym typeface="PT Sans"/>
            </a:endParaRPr>
          </a:p>
        </p:txBody>
      </p:sp>
    </p:spTree>
    <p:extLst>
      <p:ext uri="{BB962C8B-B14F-4D97-AF65-F5344CB8AC3E}">
        <p14:creationId xmlns:p14="http://schemas.microsoft.com/office/powerpoint/2010/main" val="2980637499"/>
      </p:ext>
    </p:extLst>
  </p:cSld>
  <p:clrMapOvr>
    <a:masterClrMapping/>
  </p:clrMapOvr>
  <p:transition spd="slow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Shape 417"/>
          <p:cNvSpPr txBox="1">
            <a:spLocks noGrp="1"/>
          </p:cNvSpPr>
          <p:nvPr>
            <p:ph idx="1"/>
          </p:nvPr>
        </p:nvSpPr>
        <p:spPr>
          <a:xfrm>
            <a:off x="457200" y="2234426"/>
            <a:ext cx="8229600" cy="281312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-US" b="0" i="0" u="none" dirty="0" err="1">
                <a:solidFill>
                  <a:srgbClr val="797B7E"/>
                </a:solidFill>
                <a:ea typeface="Arial"/>
                <a:cs typeface="Arial"/>
                <a:sym typeface="Arial"/>
              </a:rPr>
              <a:t>Hatástalan</a:t>
            </a:r>
            <a:r>
              <a:rPr lang="en-US" b="0" i="0" u="none" dirty="0">
                <a:solidFill>
                  <a:srgbClr val="797B7E"/>
                </a:solidFill>
                <a:ea typeface="Arial"/>
                <a:cs typeface="Arial"/>
                <a:sym typeface="Arial"/>
              </a:rPr>
              <a:t> </a:t>
            </a:r>
            <a:r>
              <a:rPr lang="en-US" b="0" i="0" u="none" dirty="0" err="1">
                <a:solidFill>
                  <a:srgbClr val="797B7E"/>
                </a:solidFill>
                <a:ea typeface="Arial"/>
                <a:cs typeface="Arial"/>
                <a:sym typeface="Arial"/>
              </a:rPr>
              <a:t>és</a:t>
            </a:r>
            <a:r>
              <a:rPr lang="en-US" b="0" i="0" u="none" dirty="0">
                <a:solidFill>
                  <a:srgbClr val="797B7E"/>
                </a:solidFill>
                <a:ea typeface="Arial"/>
                <a:cs typeface="Arial"/>
                <a:sym typeface="Arial"/>
              </a:rPr>
              <a:t> / </a:t>
            </a:r>
            <a:r>
              <a:rPr lang="en-US" b="0" i="0" u="none" dirty="0" err="1">
                <a:solidFill>
                  <a:srgbClr val="797B7E"/>
                </a:solidFill>
                <a:ea typeface="Arial"/>
                <a:cs typeface="Arial"/>
                <a:sym typeface="Arial"/>
              </a:rPr>
              <a:t>vagy</a:t>
            </a:r>
            <a:r>
              <a:rPr lang="en-US" b="0" i="0" u="none" dirty="0">
                <a:solidFill>
                  <a:srgbClr val="797B7E"/>
                </a:solidFill>
                <a:ea typeface="Arial"/>
                <a:cs typeface="Arial"/>
                <a:sym typeface="Arial"/>
              </a:rPr>
              <a:t> </a:t>
            </a:r>
            <a:r>
              <a:rPr lang="en-US" b="0" i="0" u="none" dirty="0" err="1">
                <a:solidFill>
                  <a:srgbClr val="797B7E"/>
                </a:solidFill>
                <a:ea typeface="Arial"/>
                <a:cs typeface="Arial"/>
                <a:sym typeface="Arial"/>
              </a:rPr>
              <a:t>veszélyes</a:t>
            </a:r>
            <a:endParaRPr lang="en-US" b="0" i="0" u="none" dirty="0">
              <a:solidFill>
                <a:srgbClr val="797B7E"/>
              </a:solidFill>
              <a:ea typeface="Arial"/>
              <a:cs typeface="Arial"/>
              <a:sym typeface="Arial"/>
            </a:endParaRPr>
          </a:p>
          <a:p>
            <a:pPr marR="0" lvl="1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</a:pPr>
            <a:r>
              <a:rPr lang="en-US" dirty="0" err="1">
                <a:solidFill>
                  <a:srgbClr val="797B7E"/>
                </a:solidFill>
              </a:rPr>
              <a:t>Króm-pikolinát</a:t>
            </a:r>
            <a:r>
              <a:rPr lang="en-US" dirty="0">
                <a:solidFill>
                  <a:srgbClr val="797B7E"/>
                </a:solidFill>
              </a:rPr>
              <a:t> </a:t>
            </a:r>
            <a:r>
              <a:rPr lang="en-US" dirty="0" err="1">
                <a:solidFill>
                  <a:srgbClr val="797B7E"/>
                </a:solidFill>
              </a:rPr>
              <a:t>és</a:t>
            </a:r>
            <a:r>
              <a:rPr lang="en-US" dirty="0">
                <a:solidFill>
                  <a:srgbClr val="797B7E"/>
                </a:solidFill>
              </a:rPr>
              <a:t> </a:t>
            </a:r>
            <a:r>
              <a:rPr lang="en-US" dirty="0" err="1">
                <a:solidFill>
                  <a:srgbClr val="797B7E"/>
                </a:solidFill>
              </a:rPr>
              <a:t>egyéb</a:t>
            </a:r>
            <a:r>
              <a:rPr lang="en-US" dirty="0">
                <a:solidFill>
                  <a:srgbClr val="797B7E"/>
                </a:solidFill>
              </a:rPr>
              <a:t> </a:t>
            </a:r>
            <a:r>
              <a:rPr lang="en-US" dirty="0" err="1">
                <a:solidFill>
                  <a:srgbClr val="797B7E"/>
                </a:solidFill>
              </a:rPr>
              <a:t>króm</a:t>
            </a:r>
            <a:r>
              <a:rPr lang="en-US" dirty="0">
                <a:solidFill>
                  <a:srgbClr val="797B7E"/>
                </a:solidFill>
              </a:rPr>
              <a:t> </a:t>
            </a:r>
            <a:r>
              <a:rPr lang="en-US" dirty="0" err="1">
                <a:solidFill>
                  <a:srgbClr val="797B7E"/>
                </a:solidFill>
              </a:rPr>
              <a:t>vegyületek</a:t>
            </a:r>
            <a:endParaRPr lang="en-US" dirty="0">
              <a:solidFill>
                <a:srgbClr val="797B7E"/>
              </a:solidFill>
            </a:endParaRPr>
          </a:p>
          <a:p>
            <a:pPr marR="0" lvl="1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</a:pPr>
            <a:r>
              <a:rPr lang="en-US" dirty="0" err="1">
                <a:solidFill>
                  <a:srgbClr val="797B7E"/>
                </a:solidFill>
              </a:rPr>
              <a:t>Tribulus</a:t>
            </a:r>
            <a:r>
              <a:rPr lang="en-US" dirty="0">
                <a:solidFill>
                  <a:srgbClr val="797B7E"/>
                </a:solidFill>
              </a:rPr>
              <a:t> </a:t>
            </a:r>
            <a:r>
              <a:rPr lang="en-US" dirty="0" err="1">
                <a:solidFill>
                  <a:srgbClr val="797B7E"/>
                </a:solidFill>
              </a:rPr>
              <a:t>terrestris</a:t>
            </a:r>
            <a:endParaRPr lang="en-US" dirty="0">
              <a:solidFill>
                <a:srgbClr val="797B7E"/>
              </a:solidFill>
            </a:endParaRPr>
          </a:p>
          <a:p>
            <a:pPr marR="0" lvl="1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</a:pPr>
            <a:r>
              <a:rPr lang="en-US" dirty="0" err="1">
                <a:solidFill>
                  <a:srgbClr val="797B7E"/>
                </a:solidFill>
              </a:rPr>
              <a:t>Piroszőlősav</a:t>
            </a:r>
            <a:endParaRPr lang="en-US" dirty="0">
              <a:solidFill>
                <a:srgbClr val="797B7E"/>
              </a:solidFill>
            </a:endParaRPr>
          </a:p>
          <a:p>
            <a:pPr marR="0" lvl="1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</a:pPr>
            <a:r>
              <a:rPr lang="en-US" dirty="0" err="1">
                <a:solidFill>
                  <a:srgbClr val="797B7E"/>
                </a:solidFill>
              </a:rPr>
              <a:t>Prohormonok</a:t>
            </a:r>
            <a:endParaRPr lang="en-US" dirty="0">
              <a:solidFill>
                <a:srgbClr val="797B7E"/>
              </a:solidFill>
            </a:endParaRPr>
          </a:p>
          <a:p>
            <a:pPr marR="0" lvl="1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</a:pPr>
            <a:r>
              <a:rPr lang="en-US" dirty="0">
                <a:solidFill>
                  <a:srgbClr val="797B7E"/>
                </a:solidFill>
              </a:rPr>
              <a:t>Anti-</a:t>
            </a:r>
            <a:r>
              <a:rPr lang="en-US" dirty="0" err="1">
                <a:solidFill>
                  <a:srgbClr val="797B7E"/>
                </a:solidFill>
              </a:rPr>
              <a:t>ösztrogének</a:t>
            </a:r>
            <a:endParaRPr lang="en-US" dirty="0">
              <a:solidFill>
                <a:srgbClr val="797B7E"/>
              </a:solidFill>
            </a:endParaRPr>
          </a:p>
          <a:p>
            <a:pPr marR="0" lvl="1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</a:pPr>
            <a:r>
              <a:rPr lang="en-US" dirty="0">
                <a:solidFill>
                  <a:srgbClr val="797B7E"/>
                </a:solidFill>
              </a:rPr>
              <a:t>L-</a:t>
            </a:r>
            <a:r>
              <a:rPr lang="en-US" dirty="0" err="1">
                <a:solidFill>
                  <a:srgbClr val="797B7E"/>
                </a:solidFill>
              </a:rPr>
              <a:t>karnitin</a:t>
            </a:r>
            <a:r>
              <a:rPr lang="en-US" dirty="0">
                <a:solidFill>
                  <a:srgbClr val="797B7E"/>
                </a:solidFill>
              </a:rPr>
              <a:t> mint </a:t>
            </a:r>
            <a:r>
              <a:rPr lang="en-US" dirty="0" err="1">
                <a:solidFill>
                  <a:srgbClr val="797B7E"/>
                </a:solidFill>
              </a:rPr>
              <a:t>zsírégető</a:t>
            </a:r>
            <a:endParaRPr lang="en-US" dirty="0">
              <a:solidFill>
                <a:srgbClr val="797B7E"/>
              </a:solidFill>
            </a:endParaRPr>
          </a:p>
          <a:p>
            <a:pPr marR="0" lvl="1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</a:pPr>
            <a:r>
              <a:rPr lang="en-US" dirty="0">
                <a:solidFill>
                  <a:srgbClr val="797B7E"/>
                </a:solidFill>
              </a:rPr>
              <a:t>DAA NMDA</a:t>
            </a:r>
          </a:p>
          <a:p>
            <a:pPr marR="0" lvl="1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</a:pPr>
            <a:r>
              <a:rPr lang="en-US" dirty="0" err="1">
                <a:solidFill>
                  <a:srgbClr val="797B7E"/>
                </a:solidFill>
              </a:rPr>
              <a:t>Konjugált</a:t>
            </a:r>
            <a:r>
              <a:rPr lang="en-US" dirty="0">
                <a:solidFill>
                  <a:srgbClr val="797B7E"/>
                </a:solidFill>
              </a:rPr>
              <a:t> </a:t>
            </a:r>
            <a:r>
              <a:rPr lang="en-US" dirty="0" err="1">
                <a:solidFill>
                  <a:srgbClr val="797B7E"/>
                </a:solidFill>
              </a:rPr>
              <a:t>linolsav</a:t>
            </a:r>
            <a:r>
              <a:rPr lang="en-US" dirty="0">
                <a:solidFill>
                  <a:srgbClr val="797B7E"/>
                </a:solidFill>
              </a:rPr>
              <a:t> (CLA)</a:t>
            </a:r>
          </a:p>
        </p:txBody>
      </p:sp>
      <p:pic>
        <p:nvPicPr>
          <p:cNvPr id="4" name="Shape 10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66538" y="0"/>
            <a:ext cx="6205862" cy="135030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hape 233"/>
          <p:cNvSpPr txBox="1"/>
          <p:nvPr/>
        </p:nvSpPr>
        <p:spPr>
          <a:xfrm>
            <a:off x="989458" y="1141325"/>
            <a:ext cx="7062600" cy="10931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8AF"/>
              </a:buClr>
              <a:buSzPct val="25000"/>
              <a:buFont typeface="PT Sans"/>
              <a:buNone/>
            </a:pPr>
            <a:r>
              <a:rPr lang="en-US" sz="3600" b="1" dirty="0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3. </a:t>
            </a:r>
            <a:r>
              <a:rPr lang="en-US" sz="3000" b="1" dirty="0" err="1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Étrendkiegészítők</a:t>
            </a:r>
            <a:r>
              <a:rPr lang="en-US" sz="3000" b="1" dirty="0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 </a:t>
            </a:r>
            <a:r>
              <a:rPr lang="en-US" sz="3000" b="1" dirty="0" err="1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szerepe</a:t>
            </a:r>
            <a:endParaRPr lang="en-US" sz="3000" b="1" dirty="0">
              <a:solidFill>
                <a:srgbClr val="7F7F7F"/>
              </a:solidFill>
              <a:latin typeface="+mn-lt"/>
              <a:ea typeface="PT Sans"/>
              <a:cs typeface="PT Sans"/>
              <a:sym typeface="PT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8AF"/>
              </a:buClr>
              <a:buSzPct val="25000"/>
              <a:buFont typeface="PT Sans"/>
              <a:buNone/>
            </a:pPr>
            <a:r>
              <a:rPr lang="en-US" sz="3000" b="1" dirty="0" err="1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Csoportosításuk</a:t>
            </a:r>
            <a:endParaRPr lang="en-US" sz="3000" b="1" dirty="0">
              <a:solidFill>
                <a:srgbClr val="7F7F7F"/>
              </a:solidFill>
              <a:latin typeface="+mn-lt"/>
              <a:ea typeface="PT Sans"/>
              <a:cs typeface="PT Sans"/>
              <a:sym typeface="PT Sans"/>
            </a:endParaRPr>
          </a:p>
        </p:txBody>
      </p:sp>
    </p:spTree>
    <p:extLst>
      <p:ext uri="{BB962C8B-B14F-4D97-AF65-F5344CB8AC3E}">
        <p14:creationId xmlns:p14="http://schemas.microsoft.com/office/powerpoint/2010/main" val="2459343512"/>
      </p:ext>
    </p:extLst>
  </p:cSld>
  <p:clrMapOvr>
    <a:masterClrMapping/>
  </p:clrMapOvr>
  <p:transition spd="slow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Shape 423"/>
          <p:cNvSpPr txBox="1">
            <a:spLocks noGrp="1"/>
          </p:cNvSpPr>
          <p:nvPr>
            <p:ph idx="1"/>
          </p:nvPr>
        </p:nvSpPr>
        <p:spPr>
          <a:xfrm>
            <a:off x="457200" y="2684526"/>
            <a:ext cx="8229600" cy="236302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-US" sz="2800" b="0" i="0" u="none" dirty="0" err="1">
                <a:solidFill>
                  <a:srgbClr val="797B7E"/>
                </a:solidFill>
                <a:ea typeface="Arial"/>
                <a:cs typeface="Arial"/>
                <a:sym typeface="Arial"/>
              </a:rPr>
              <a:t>Biztonságos</a:t>
            </a:r>
            <a:r>
              <a:rPr lang="en-US" sz="2800" b="0" i="0" u="none" dirty="0">
                <a:solidFill>
                  <a:srgbClr val="797B7E"/>
                </a:solidFill>
                <a:ea typeface="Arial"/>
                <a:cs typeface="Arial"/>
                <a:sym typeface="Arial"/>
              </a:rPr>
              <a:t> </a:t>
            </a:r>
            <a:r>
              <a:rPr lang="en-US" sz="2800" b="0" i="0" u="none" dirty="0" err="1">
                <a:solidFill>
                  <a:srgbClr val="797B7E"/>
                </a:solidFill>
                <a:ea typeface="Arial"/>
                <a:cs typeface="Arial"/>
                <a:sym typeface="Arial"/>
              </a:rPr>
              <a:t>forrásból</a:t>
            </a:r>
            <a:r>
              <a:rPr lang="en-US" sz="2800" b="0" i="0" u="none" dirty="0">
                <a:solidFill>
                  <a:srgbClr val="797B7E"/>
                </a:solidFill>
                <a:ea typeface="Arial"/>
                <a:cs typeface="Arial"/>
                <a:sym typeface="Arial"/>
              </a:rPr>
              <a:t> </a:t>
            </a:r>
            <a:r>
              <a:rPr lang="en-US" sz="2800" b="0" i="0" u="none" dirty="0" err="1">
                <a:solidFill>
                  <a:srgbClr val="797B7E"/>
                </a:solidFill>
                <a:ea typeface="Arial"/>
                <a:cs typeface="Arial"/>
                <a:sym typeface="Arial"/>
              </a:rPr>
              <a:t>származzon</a:t>
            </a:r>
            <a:endParaRPr lang="en-US" sz="2800" b="0" i="0" u="none" dirty="0">
              <a:solidFill>
                <a:srgbClr val="797B7E"/>
              </a:solidFill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-US" sz="2800" b="0" i="0" u="none" dirty="0">
                <a:solidFill>
                  <a:srgbClr val="797B7E"/>
                </a:solidFill>
                <a:ea typeface="Arial"/>
                <a:cs typeface="Arial"/>
                <a:sym typeface="Arial"/>
              </a:rPr>
              <a:t>Ne </a:t>
            </a:r>
            <a:r>
              <a:rPr lang="en-US" sz="2800" b="0" i="0" u="none" dirty="0" err="1">
                <a:solidFill>
                  <a:srgbClr val="797B7E"/>
                </a:solidFill>
                <a:ea typeface="Arial"/>
                <a:cs typeface="Arial"/>
                <a:sym typeface="Arial"/>
              </a:rPr>
              <a:t>mérkőzés</a:t>
            </a:r>
            <a:r>
              <a:rPr lang="en-US" sz="2800" b="0" i="0" u="none" dirty="0">
                <a:solidFill>
                  <a:srgbClr val="797B7E"/>
                </a:solidFill>
                <a:ea typeface="Arial"/>
                <a:cs typeface="Arial"/>
                <a:sym typeface="Arial"/>
              </a:rPr>
              <a:t> </a:t>
            </a:r>
            <a:r>
              <a:rPr lang="en-US" sz="2800" b="0" i="0" u="none" dirty="0" err="1">
                <a:solidFill>
                  <a:srgbClr val="797B7E"/>
                </a:solidFill>
                <a:ea typeface="Arial"/>
                <a:cs typeface="Arial"/>
                <a:sym typeface="Arial"/>
              </a:rPr>
              <a:t>előtt</a:t>
            </a:r>
            <a:r>
              <a:rPr lang="en-US" sz="2800" b="0" i="0" u="none" dirty="0">
                <a:solidFill>
                  <a:srgbClr val="797B7E"/>
                </a:solidFill>
                <a:ea typeface="Arial"/>
                <a:cs typeface="Arial"/>
                <a:sym typeface="Arial"/>
              </a:rPr>
              <a:t> </a:t>
            </a:r>
            <a:r>
              <a:rPr lang="en-US" sz="2800" b="0" i="0" u="none" dirty="0" err="1">
                <a:solidFill>
                  <a:srgbClr val="797B7E"/>
                </a:solidFill>
                <a:ea typeface="Arial"/>
                <a:cs typeface="Arial"/>
                <a:sym typeface="Arial"/>
              </a:rPr>
              <a:t>próbáljuk</a:t>
            </a:r>
            <a:r>
              <a:rPr lang="en-US" sz="2800" b="0" i="0" u="none" dirty="0">
                <a:solidFill>
                  <a:srgbClr val="797B7E"/>
                </a:solidFill>
                <a:ea typeface="Arial"/>
                <a:cs typeface="Arial"/>
                <a:sym typeface="Arial"/>
              </a:rPr>
              <a:t> </a:t>
            </a:r>
            <a:r>
              <a:rPr lang="en-US" sz="2800" b="0" i="0" u="none" dirty="0" err="1">
                <a:solidFill>
                  <a:srgbClr val="797B7E"/>
                </a:solidFill>
                <a:ea typeface="Arial"/>
                <a:cs typeface="Arial"/>
                <a:sym typeface="Arial"/>
              </a:rPr>
              <a:t>ki</a:t>
            </a:r>
            <a:endParaRPr lang="en-US" sz="2800" b="0" i="0" u="none" dirty="0">
              <a:solidFill>
                <a:srgbClr val="797B7E"/>
              </a:solidFill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-US" sz="2800" b="0" i="0" u="none" dirty="0" err="1">
                <a:solidFill>
                  <a:srgbClr val="797B7E"/>
                </a:solidFill>
                <a:ea typeface="Arial"/>
                <a:cs typeface="Arial"/>
                <a:sym typeface="Arial"/>
              </a:rPr>
              <a:t>Törekedjünk</a:t>
            </a:r>
            <a:r>
              <a:rPr lang="en-US" sz="2800" b="0" i="0" u="none" dirty="0">
                <a:solidFill>
                  <a:srgbClr val="797B7E"/>
                </a:solidFill>
                <a:ea typeface="Arial"/>
                <a:cs typeface="Arial"/>
                <a:sym typeface="Arial"/>
              </a:rPr>
              <a:t> a </a:t>
            </a:r>
            <a:r>
              <a:rPr lang="en-US" sz="2800" b="0" i="0" u="none" dirty="0" err="1">
                <a:solidFill>
                  <a:srgbClr val="797B7E"/>
                </a:solidFill>
                <a:ea typeface="Arial"/>
                <a:cs typeface="Arial"/>
                <a:sym typeface="Arial"/>
              </a:rPr>
              <a:t>természetes</a:t>
            </a:r>
            <a:r>
              <a:rPr lang="en-US" sz="2800" b="0" i="0" u="none" dirty="0">
                <a:solidFill>
                  <a:srgbClr val="797B7E"/>
                </a:solidFill>
                <a:ea typeface="Arial"/>
                <a:cs typeface="Arial"/>
                <a:sym typeface="Arial"/>
              </a:rPr>
              <a:t> </a:t>
            </a:r>
            <a:r>
              <a:rPr lang="en-US" sz="2800" b="0" i="0" u="none" dirty="0" err="1">
                <a:solidFill>
                  <a:srgbClr val="797B7E"/>
                </a:solidFill>
                <a:ea typeface="Arial"/>
                <a:cs typeface="Arial"/>
                <a:sym typeface="Arial"/>
              </a:rPr>
              <a:t>tápanyagbevitelre</a:t>
            </a:r>
            <a:endParaRPr lang="en-US" sz="2800" b="0" i="0" u="none" dirty="0">
              <a:solidFill>
                <a:srgbClr val="797B7E"/>
              </a:solidFill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-US" sz="2800" b="0" i="0" u="none" dirty="0" err="1">
                <a:solidFill>
                  <a:srgbClr val="797B7E"/>
                </a:solidFill>
                <a:ea typeface="Arial"/>
                <a:cs typeface="Arial"/>
                <a:sym typeface="Arial"/>
              </a:rPr>
              <a:t>Konzultáljunk</a:t>
            </a:r>
            <a:r>
              <a:rPr lang="en-US" sz="2800" b="0" i="0" u="none" dirty="0">
                <a:solidFill>
                  <a:srgbClr val="797B7E"/>
                </a:solidFill>
                <a:ea typeface="Arial"/>
                <a:cs typeface="Arial"/>
                <a:sym typeface="Arial"/>
              </a:rPr>
              <a:t> </a:t>
            </a:r>
            <a:r>
              <a:rPr lang="en-US" sz="2800" b="0" i="0" u="none" dirty="0" err="1">
                <a:solidFill>
                  <a:srgbClr val="797B7E"/>
                </a:solidFill>
                <a:ea typeface="Arial"/>
                <a:cs typeface="Arial"/>
                <a:sym typeface="Arial"/>
              </a:rPr>
              <a:t>dietetikussal</a:t>
            </a:r>
            <a:endParaRPr lang="en-US" sz="2800" b="0" i="0" u="none" dirty="0">
              <a:solidFill>
                <a:srgbClr val="797B7E"/>
              </a:solidFill>
              <a:ea typeface="Arial"/>
              <a:cs typeface="Arial"/>
              <a:sym typeface="Arial"/>
            </a:endParaRPr>
          </a:p>
        </p:txBody>
      </p:sp>
      <p:pic>
        <p:nvPicPr>
          <p:cNvPr id="4" name="Shape 10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66538" y="0"/>
            <a:ext cx="6205862" cy="135030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hape 233"/>
          <p:cNvSpPr txBox="1"/>
          <p:nvPr/>
        </p:nvSpPr>
        <p:spPr>
          <a:xfrm>
            <a:off x="989458" y="1141325"/>
            <a:ext cx="7062600" cy="10931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8AF"/>
              </a:buClr>
              <a:buSzPct val="25000"/>
              <a:buFont typeface="PT Sans"/>
              <a:buNone/>
            </a:pPr>
            <a:r>
              <a:rPr lang="en-US" sz="3600" b="1" dirty="0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3. </a:t>
            </a:r>
            <a:r>
              <a:rPr lang="en-US" sz="3000" b="1" dirty="0" err="1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Étrendkiegészítők</a:t>
            </a:r>
            <a:r>
              <a:rPr lang="en-US" sz="3000" b="1" dirty="0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 </a:t>
            </a:r>
            <a:r>
              <a:rPr lang="en-US" sz="3000" b="1" dirty="0" err="1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szerepe</a:t>
            </a:r>
            <a:endParaRPr lang="en-US" sz="3000" b="1" dirty="0">
              <a:solidFill>
                <a:srgbClr val="7F7F7F"/>
              </a:solidFill>
              <a:latin typeface="+mn-lt"/>
              <a:ea typeface="PT Sans"/>
              <a:cs typeface="PT Sans"/>
              <a:sym typeface="PT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8AF"/>
              </a:buClr>
              <a:buSzPct val="25000"/>
              <a:buFont typeface="PT Sans"/>
              <a:buNone/>
            </a:pPr>
            <a:r>
              <a:rPr lang="en-US" sz="3000" b="1" dirty="0" err="1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Tippek</a:t>
            </a:r>
            <a:endParaRPr lang="en-US" sz="3000" b="1" dirty="0">
              <a:solidFill>
                <a:srgbClr val="7F7F7F"/>
              </a:solidFill>
              <a:latin typeface="+mn-lt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hape 10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66538" y="0"/>
            <a:ext cx="6205862" cy="135030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hape 219"/>
          <p:cNvSpPr txBox="1"/>
          <p:nvPr/>
        </p:nvSpPr>
        <p:spPr>
          <a:xfrm>
            <a:off x="1076400" y="1268412"/>
            <a:ext cx="6696000" cy="384344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5714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PT Sans"/>
              <a:buNone/>
            </a:pPr>
            <a:r>
              <a:rPr lang="en-US" sz="2800" b="1" i="0" u="none" strike="noStrike" cap="none" dirty="0" err="1">
                <a:solidFill>
                  <a:schemeClr val="bg1">
                    <a:lumMod val="50000"/>
                  </a:schemeClr>
                </a:solidFill>
                <a:latin typeface="+mn-lt"/>
                <a:ea typeface="PT Sans"/>
                <a:cs typeface="PT Sans"/>
                <a:sym typeface="PT Sans"/>
              </a:rPr>
              <a:t>Eredményesség</a:t>
            </a:r>
            <a:r>
              <a:rPr lang="en-US" sz="2800" b="1" i="0" u="none" strike="noStrike" cap="none" dirty="0">
                <a:solidFill>
                  <a:schemeClr val="bg1">
                    <a:lumMod val="50000"/>
                  </a:schemeClr>
                </a:solidFill>
                <a:latin typeface="+mn-lt"/>
                <a:ea typeface="PT Sans"/>
                <a:cs typeface="PT Sans"/>
                <a:sym typeface="PT Sans"/>
              </a:rPr>
              <a:t> </a:t>
            </a:r>
            <a:r>
              <a:rPr lang="en-US" sz="2800" b="1" i="0" u="none" strike="noStrike" cap="none" dirty="0" err="1">
                <a:solidFill>
                  <a:schemeClr val="bg1">
                    <a:lumMod val="50000"/>
                  </a:schemeClr>
                </a:solidFill>
                <a:latin typeface="+mn-lt"/>
                <a:ea typeface="PT Sans"/>
                <a:cs typeface="PT Sans"/>
                <a:sym typeface="PT Sans"/>
              </a:rPr>
              <a:t>faktorai</a:t>
            </a:r>
            <a:endParaRPr lang="en-US" sz="2800" b="1" i="0" u="none" strike="noStrike" cap="none" dirty="0">
              <a:solidFill>
                <a:schemeClr val="bg1">
                  <a:lumMod val="50000"/>
                </a:schemeClr>
              </a:solidFill>
              <a:latin typeface="+mn-lt"/>
              <a:ea typeface="PT Sans"/>
              <a:cs typeface="PT Sans"/>
              <a:sym typeface="PT Sans"/>
            </a:endParaRPr>
          </a:p>
          <a:p>
            <a:pPr marL="0" marR="0" lvl="0" indent="0" algn="ctr" rtl="0">
              <a:lnSpc>
                <a:spcPct val="85714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PT Sans"/>
              <a:buNone/>
            </a:pPr>
            <a:endParaRPr lang="en-US" sz="2800" b="1" i="0" u="none" strike="noStrike" cap="none" dirty="0">
              <a:solidFill>
                <a:schemeClr val="bg1">
                  <a:lumMod val="50000"/>
                </a:schemeClr>
              </a:solidFill>
              <a:latin typeface="+mn-lt"/>
              <a:ea typeface="PT Sans"/>
              <a:cs typeface="PT Sans"/>
              <a:sym typeface="PT Sans"/>
            </a:endParaRPr>
          </a:p>
          <a:p>
            <a:pPr marL="0" marR="0" lvl="0" indent="0" rtl="0">
              <a:lnSpc>
                <a:spcPct val="85714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PT Sans"/>
              <a:buNone/>
            </a:pPr>
            <a:r>
              <a:rPr lang="en-US" sz="2800" dirty="0" err="1">
                <a:solidFill>
                  <a:schemeClr val="bg1">
                    <a:lumMod val="50000"/>
                  </a:schemeClr>
                </a:solidFill>
                <a:latin typeface="+mn-lt"/>
                <a:ea typeface="PT Sans"/>
                <a:cs typeface="PT Sans"/>
                <a:sym typeface="PT Sans"/>
              </a:rPr>
              <a:t>Genetikai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+mn-lt"/>
                <a:ea typeface="PT Sans"/>
                <a:cs typeface="PT Sans"/>
                <a:sym typeface="PT Sans"/>
              </a:rPr>
              <a:t> </a:t>
            </a:r>
            <a:r>
              <a:rPr lang="en-US" sz="2800" dirty="0" err="1">
                <a:solidFill>
                  <a:schemeClr val="bg1">
                    <a:lumMod val="50000"/>
                  </a:schemeClr>
                </a:solidFill>
                <a:latin typeface="+mn-lt"/>
                <a:ea typeface="PT Sans"/>
                <a:cs typeface="PT Sans"/>
                <a:sym typeface="PT Sans"/>
              </a:rPr>
              <a:t>adottságok</a:t>
            </a:r>
            <a:endParaRPr lang="en-US" sz="2800" dirty="0">
              <a:solidFill>
                <a:schemeClr val="bg1">
                  <a:lumMod val="50000"/>
                </a:schemeClr>
              </a:solidFill>
              <a:latin typeface="+mn-lt"/>
              <a:ea typeface="PT Sans"/>
              <a:cs typeface="PT Sans"/>
              <a:sym typeface="PT Sans"/>
            </a:endParaRPr>
          </a:p>
          <a:p>
            <a:pPr marL="0" marR="0" lvl="0" indent="0" rtl="0">
              <a:lnSpc>
                <a:spcPct val="85714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PT Sans"/>
              <a:buNone/>
            </a:pPr>
            <a:r>
              <a:rPr lang="en-US" sz="2800" i="0" u="none" strike="noStrike" cap="none" dirty="0" err="1">
                <a:solidFill>
                  <a:schemeClr val="bg1">
                    <a:lumMod val="50000"/>
                  </a:schemeClr>
                </a:solidFill>
                <a:latin typeface="+mn-lt"/>
                <a:ea typeface="PT Sans"/>
                <a:cs typeface="PT Sans"/>
                <a:sym typeface="PT Sans"/>
              </a:rPr>
              <a:t>Megfelelő</a:t>
            </a:r>
            <a:r>
              <a:rPr lang="en-US" sz="2800" i="0" u="none" strike="noStrike" cap="none" dirty="0">
                <a:solidFill>
                  <a:schemeClr val="bg1">
                    <a:lumMod val="50000"/>
                  </a:schemeClr>
                </a:solidFill>
                <a:latin typeface="+mn-lt"/>
                <a:ea typeface="PT Sans"/>
                <a:cs typeface="PT Sans"/>
                <a:sym typeface="PT Sans"/>
              </a:rPr>
              <a:t> </a:t>
            </a:r>
            <a:r>
              <a:rPr lang="en-US" sz="2800" i="0" u="none" strike="noStrike" cap="none" dirty="0" err="1">
                <a:solidFill>
                  <a:schemeClr val="bg1">
                    <a:lumMod val="50000"/>
                  </a:schemeClr>
                </a:solidFill>
                <a:latin typeface="+mn-lt"/>
                <a:ea typeface="PT Sans"/>
                <a:cs typeface="PT Sans"/>
                <a:sym typeface="PT Sans"/>
              </a:rPr>
              <a:t>sportági</a:t>
            </a:r>
            <a:r>
              <a:rPr lang="en-US" sz="2800" i="0" u="none" strike="noStrike" cap="none" dirty="0">
                <a:solidFill>
                  <a:schemeClr val="bg1">
                    <a:lumMod val="50000"/>
                  </a:schemeClr>
                </a:solidFill>
                <a:latin typeface="+mn-lt"/>
                <a:ea typeface="PT Sans"/>
                <a:cs typeface="PT Sans"/>
                <a:sym typeface="PT Sans"/>
              </a:rPr>
              <a:t> </a:t>
            </a:r>
            <a:r>
              <a:rPr lang="en-US" sz="2800" i="0" u="none" strike="noStrike" cap="none" dirty="0" err="1">
                <a:solidFill>
                  <a:schemeClr val="bg1">
                    <a:lumMod val="50000"/>
                  </a:schemeClr>
                </a:solidFill>
                <a:latin typeface="+mn-lt"/>
                <a:ea typeface="PT Sans"/>
                <a:cs typeface="PT Sans"/>
                <a:sym typeface="PT Sans"/>
              </a:rPr>
              <a:t>edzésmódszerek</a:t>
            </a:r>
            <a:endParaRPr lang="en-US" sz="2800" i="0" u="none" strike="noStrike" cap="none" dirty="0">
              <a:solidFill>
                <a:schemeClr val="bg1">
                  <a:lumMod val="50000"/>
                </a:schemeClr>
              </a:solidFill>
              <a:latin typeface="+mn-lt"/>
              <a:ea typeface="PT Sans"/>
              <a:cs typeface="PT Sans"/>
              <a:sym typeface="PT Sans"/>
            </a:endParaRPr>
          </a:p>
          <a:p>
            <a:pPr marL="0" marR="0" lvl="0" indent="0" rtl="0">
              <a:lnSpc>
                <a:spcPct val="85714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PT Sans"/>
              <a:buNone/>
            </a:pPr>
            <a:r>
              <a:rPr lang="en-US" sz="2800" b="1" u="sng" dirty="0" err="1">
                <a:solidFill>
                  <a:schemeClr val="bg1">
                    <a:lumMod val="50000"/>
                  </a:schemeClr>
                </a:solidFill>
                <a:latin typeface="+mn-lt"/>
                <a:ea typeface="PT Sans"/>
                <a:cs typeface="PT Sans"/>
                <a:sym typeface="PT Sans"/>
              </a:rPr>
              <a:t>Optimális</a:t>
            </a:r>
            <a:r>
              <a:rPr lang="en-US" sz="2800" b="1" u="sng" dirty="0">
                <a:solidFill>
                  <a:schemeClr val="bg1">
                    <a:lumMod val="50000"/>
                  </a:schemeClr>
                </a:solidFill>
                <a:latin typeface="+mn-lt"/>
                <a:ea typeface="PT Sans"/>
                <a:cs typeface="PT Sans"/>
                <a:sym typeface="PT Sans"/>
              </a:rPr>
              <a:t> </a:t>
            </a:r>
            <a:r>
              <a:rPr lang="en-US" sz="2800" b="1" u="sng" dirty="0" err="1">
                <a:solidFill>
                  <a:schemeClr val="bg1">
                    <a:lumMod val="50000"/>
                  </a:schemeClr>
                </a:solidFill>
                <a:latin typeface="+mn-lt"/>
                <a:ea typeface="PT Sans"/>
                <a:cs typeface="PT Sans"/>
                <a:sym typeface="PT Sans"/>
              </a:rPr>
              <a:t>testösszetétel</a:t>
            </a:r>
            <a:endParaRPr lang="en-US" sz="2800" b="1" u="sng" dirty="0">
              <a:solidFill>
                <a:schemeClr val="bg1">
                  <a:lumMod val="50000"/>
                </a:schemeClr>
              </a:solidFill>
              <a:latin typeface="+mn-lt"/>
              <a:ea typeface="PT Sans"/>
              <a:cs typeface="PT Sans"/>
              <a:sym typeface="PT Sans"/>
            </a:endParaRPr>
          </a:p>
          <a:p>
            <a:pPr marL="0" marR="0" lvl="0" indent="0" rtl="0">
              <a:lnSpc>
                <a:spcPct val="85714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PT Sans"/>
              <a:buNone/>
            </a:pPr>
            <a:r>
              <a:rPr lang="en-US" sz="2800" i="0" u="none" strike="noStrike" cap="none" dirty="0" err="1">
                <a:solidFill>
                  <a:schemeClr val="bg1">
                    <a:lumMod val="50000"/>
                  </a:schemeClr>
                </a:solidFill>
                <a:latin typeface="+mn-lt"/>
                <a:ea typeface="PT Sans"/>
                <a:cs typeface="PT Sans"/>
                <a:sym typeface="PT Sans"/>
              </a:rPr>
              <a:t>Életkor</a:t>
            </a:r>
            <a:endParaRPr lang="en-US" sz="2800" i="0" u="none" strike="noStrike" cap="none" dirty="0">
              <a:solidFill>
                <a:schemeClr val="bg1">
                  <a:lumMod val="50000"/>
                </a:schemeClr>
              </a:solidFill>
              <a:latin typeface="+mn-lt"/>
              <a:ea typeface="PT Sans"/>
              <a:cs typeface="PT Sans"/>
              <a:sym typeface="PT Sans"/>
            </a:endParaRPr>
          </a:p>
          <a:p>
            <a:pPr marL="0" marR="0" lvl="0" indent="0" rtl="0">
              <a:lnSpc>
                <a:spcPct val="85714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PT Sans"/>
              <a:buNone/>
            </a:pPr>
            <a:r>
              <a:rPr lang="en-US" sz="2800" dirty="0" err="1">
                <a:solidFill>
                  <a:schemeClr val="bg1">
                    <a:lumMod val="50000"/>
                  </a:schemeClr>
                </a:solidFill>
                <a:latin typeface="+mn-lt"/>
                <a:ea typeface="PT Sans"/>
                <a:cs typeface="PT Sans"/>
                <a:sym typeface="PT Sans"/>
              </a:rPr>
              <a:t>Életmód</a:t>
            </a:r>
            <a:endParaRPr lang="en-US" sz="2800" dirty="0">
              <a:solidFill>
                <a:schemeClr val="bg1">
                  <a:lumMod val="50000"/>
                </a:schemeClr>
              </a:solidFill>
              <a:latin typeface="+mn-lt"/>
              <a:ea typeface="PT Sans"/>
              <a:cs typeface="PT Sans"/>
              <a:sym typeface="PT Sans"/>
            </a:endParaRPr>
          </a:p>
          <a:p>
            <a:pPr marL="0" marR="0" lvl="0" indent="0" rtl="0">
              <a:lnSpc>
                <a:spcPct val="85714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PT Sans"/>
              <a:buNone/>
            </a:pPr>
            <a:r>
              <a:rPr lang="en-US" sz="2800" i="0" u="none" strike="noStrike" cap="none" dirty="0" err="1">
                <a:solidFill>
                  <a:schemeClr val="bg1">
                    <a:lumMod val="50000"/>
                  </a:schemeClr>
                </a:solidFill>
                <a:latin typeface="+mn-lt"/>
                <a:ea typeface="PT Sans"/>
                <a:cs typeface="PT Sans"/>
                <a:sym typeface="PT Sans"/>
              </a:rPr>
              <a:t>Környezeti</a:t>
            </a:r>
            <a:r>
              <a:rPr lang="en-US" sz="2800" i="0" u="none" strike="noStrike" cap="none" dirty="0">
                <a:solidFill>
                  <a:schemeClr val="bg1">
                    <a:lumMod val="50000"/>
                  </a:schemeClr>
                </a:solidFill>
                <a:latin typeface="+mn-lt"/>
                <a:ea typeface="PT Sans"/>
                <a:cs typeface="PT Sans"/>
                <a:sym typeface="PT Sans"/>
              </a:rPr>
              <a:t> </a:t>
            </a:r>
            <a:r>
              <a:rPr lang="en-US" sz="2800" i="0" u="none" strike="noStrike" cap="none" dirty="0" err="1">
                <a:solidFill>
                  <a:schemeClr val="bg1">
                    <a:lumMod val="50000"/>
                  </a:schemeClr>
                </a:solidFill>
                <a:latin typeface="+mn-lt"/>
                <a:ea typeface="PT Sans"/>
                <a:cs typeface="PT Sans"/>
                <a:sym typeface="PT Sans"/>
              </a:rPr>
              <a:t>tényezők</a:t>
            </a:r>
            <a:endParaRPr lang="en-US" sz="2800" i="0" u="none" strike="noStrike" cap="none" dirty="0">
              <a:solidFill>
                <a:schemeClr val="bg1">
                  <a:lumMod val="50000"/>
                </a:schemeClr>
              </a:solidFill>
              <a:latin typeface="+mn-lt"/>
              <a:ea typeface="PT Sans"/>
              <a:cs typeface="PT Sans"/>
              <a:sym typeface="PT Sans"/>
            </a:endParaRPr>
          </a:p>
          <a:p>
            <a:pPr marL="0" marR="0" lvl="0" indent="0" rtl="0">
              <a:lnSpc>
                <a:spcPct val="85714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PT Sans"/>
              <a:buNone/>
            </a:pPr>
            <a:r>
              <a:rPr lang="en-US" sz="2800" b="1" u="sng" dirty="0" err="1">
                <a:solidFill>
                  <a:schemeClr val="bg1">
                    <a:lumMod val="50000"/>
                  </a:schemeClr>
                </a:solidFill>
                <a:latin typeface="+mn-lt"/>
                <a:ea typeface="PT Sans"/>
                <a:cs typeface="PT Sans"/>
                <a:sym typeface="PT Sans"/>
              </a:rPr>
              <a:t>Táplálkozás</a:t>
            </a:r>
            <a:endParaRPr lang="en-US" sz="2800" b="1" u="sng" dirty="0">
              <a:solidFill>
                <a:schemeClr val="bg1">
                  <a:lumMod val="50000"/>
                </a:schemeClr>
              </a:solidFill>
              <a:latin typeface="+mn-lt"/>
              <a:ea typeface="PT Sans"/>
              <a:cs typeface="PT Sans"/>
              <a:sym typeface="PT San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55031" y="6198924"/>
            <a:ext cx="5188969" cy="651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714"/>
              </a:lnSpc>
              <a:buClr>
                <a:srgbClr val="7F7F7F"/>
              </a:buClr>
              <a:buSzPct val="25000"/>
            </a:pPr>
            <a:r>
              <a:rPr lang="en-US" kern="1200" cap="all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Gábor</a:t>
            </a:r>
            <a:r>
              <a:rPr lang="en-US" kern="120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Anita (2008): </a:t>
            </a:r>
            <a:r>
              <a:rPr lang="en-US" i="1" kern="120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A </a:t>
            </a:r>
            <a:r>
              <a:rPr lang="en-US" i="1" kern="1200" cap="all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táplálkozás</a:t>
            </a:r>
            <a:r>
              <a:rPr lang="en-US" i="1" kern="120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n-US" i="1" kern="1200" cap="all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sportspecifikus</a:t>
            </a:r>
            <a:r>
              <a:rPr lang="en-US" i="1" kern="120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n-US" i="1" kern="1200" cap="all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aspektusai</a:t>
            </a:r>
            <a:r>
              <a:rPr lang="en-US" i="1" kern="120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-a </a:t>
            </a:r>
            <a:r>
              <a:rPr lang="en-US" i="1" kern="1200" cap="all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táplálkozás</a:t>
            </a:r>
            <a:r>
              <a:rPr lang="en-US" i="1" kern="120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mint </a:t>
            </a:r>
            <a:r>
              <a:rPr lang="en-US" i="1" kern="1200" cap="all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teljesítményoptimalizáló</a:t>
            </a:r>
            <a:r>
              <a:rPr lang="en-US" i="1" kern="120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n-US" i="1" kern="1200" cap="all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tényező</a:t>
            </a:r>
            <a:r>
              <a:rPr lang="en-US" i="1" kern="120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.</a:t>
            </a:r>
            <a:endParaRPr lang="en-US" sz="4000" u="sng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  <p:transition spd="slow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Shape 429"/>
          <p:cNvSpPr txBox="1">
            <a:spLocks noGrp="1"/>
          </p:cNvSpPr>
          <p:nvPr>
            <p:ph idx="1"/>
          </p:nvPr>
        </p:nvSpPr>
        <p:spPr>
          <a:xfrm>
            <a:off x="457200" y="2491099"/>
            <a:ext cx="8229600" cy="265290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8AF"/>
              </a:buClr>
              <a:buSzPct val="100000"/>
            </a:pPr>
            <a:r>
              <a:rPr lang="en-US" sz="2000" b="1" u="sng" dirty="0" err="1">
                <a:solidFill>
                  <a:srgbClr val="797B7E"/>
                </a:solidFill>
                <a:ea typeface="PT Sans"/>
                <a:cs typeface="PT Sans"/>
                <a:sym typeface="PT Sans"/>
              </a:rPr>
              <a:t>Dietetikai</a:t>
            </a:r>
            <a:r>
              <a:rPr lang="en-US" sz="2000" b="1" u="sng" dirty="0">
                <a:solidFill>
                  <a:srgbClr val="797B7E"/>
                </a:solidFill>
                <a:ea typeface="PT Sans"/>
                <a:cs typeface="PT Sans"/>
                <a:sym typeface="PT Sans"/>
              </a:rPr>
              <a:t> </a:t>
            </a:r>
            <a:r>
              <a:rPr lang="en-US" sz="2000" b="1" u="sng" dirty="0" err="1">
                <a:solidFill>
                  <a:srgbClr val="797B7E"/>
                </a:solidFill>
                <a:ea typeface="PT Sans"/>
                <a:cs typeface="PT Sans"/>
                <a:sym typeface="PT Sans"/>
              </a:rPr>
              <a:t>kompetencia</a:t>
            </a:r>
            <a:r>
              <a:rPr lang="en-US" sz="2000" b="1" u="sng" dirty="0">
                <a:solidFill>
                  <a:srgbClr val="797B7E"/>
                </a:solidFill>
                <a:ea typeface="PT Sans"/>
                <a:cs typeface="PT Sans"/>
                <a:sym typeface="PT Sans"/>
              </a:rPr>
              <a:t> </a:t>
            </a:r>
            <a:r>
              <a:rPr lang="en-US" sz="2000" b="1" u="sng" dirty="0" err="1">
                <a:solidFill>
                  <a:srgbClr val="797B7E"/>
                </a:solidFill>
                <a:ea typeface="PT Sans"/>
                <a:cs typeface="PT Sans"/>
                <a:sym typeface="PT Sans"/>
              </a:rPr>
              <a:t>alá</a:t>
            </a:r>
            <a:r>
              <a:rPr lang="en-US" sz="2000" b="1" u="sng" dirty="0">
                <a:solidFill>
                  <a:srgbClr val="797B7E"/>
                </a:solidFill>
                <a:ea typeface="PT Sans"/>
                <a:cs typeface="PT Sans"/>
                <a:sym typeface="PT Sans"/>
              </a:rPr>
              <a:t> </a:t>
            </a:r>
            <a:r>
              <a:rPr lang="en-US" sz="2000" b="1" u="sng" dirty="0" err="1">
                <a:solidFill>
                  <a:srgbClr val="797B7E"/>
                </a:solidFill>
                <a:ea typeface="PT Sans"/>
                <a:cs typeface="PT Sans"/>
                <a:sym typeface="PT Sans"/>
              </a:rPr>
              <a:t>tartozó</a:t>
            </a:r>
            <a:r>
              <a:rPr lang="en-US" sz="2000" b="1" u="sng" dirty="0">
                <a:solidFill>
                  <a:srgbClr val="797B7E"/>
                </a:solidFill>
                <a:ea typeface="PT Sans"/>
                <a:cs typeface="PT Sans"/>
                <a:sym typeface="PT Sans"/>
              </a:rPr>
              <a:t> </a:t>
            </a:r>
            <a:r>
              <a:rPr lang="en-US" sz="2000" b="1" u="sng" dirty="0" err="1">
                <a:solidFill>
                  <a:srgbClr val="797B7E"/>
                </a:solidFill>
                <a:ea typeface="PT Sans"/>
                <a:cs typeface="PT Sans"/>
                <a:sym typeface="PT Sans"/>
              </a:rPr>
              <a:t>mérési</a:t>
            </a:r>
            <a:r>
              <a:rPr lang="en-US" sz="2000" b="1" u="sng" dirty="0">
                <a:solidFill>
                  <a:srgbClr val="797B7E"/>
                </a:solidFill>
                <a:ea typeface="PT Sans"/>
                <a:cs typeface="PT Sans"/>
                <a:sym typeface="PT Sans"/>
              </a:rPr>
              <a:t> </a:t>
            </a:r>
            <a:r>
              <a:rPr lang="en-US" sz="2000" b="1" u="sng" dirty="0" err="1">
                <a:solidFill>
                  <a:srgbClr val="797B7E"/>
                </a:solidFill>
                <a:ea typeface="PT Sans"/>
                <a:cs typeface="PT Sans"/>
                <a:sym typeface="PT Sans"/>
              </a:rPr>
              <a:t>módszerek</a:t>
            </a:r>
            <a:r>
              <a:rPr lang="en-US" sz="2000" b="1" u="sng" dirty="0">
                <a:solidFill>
                  <a:srgbClr val="797B7E"/>
                </a:solidFill>
                <a:ea typeface="PT Sans"/>
                <a:cs typeface="PT Sans"/>
                <a:sym typeface="PT Sans"/>
              </a:rPr>
              <a:t>:</a:t>
            </a:r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8AF"/>
              </a:buClr>
              <a:buSzPct val="100000"/>
              <a:buNone/>
            </a:pPr>
            <a:endParaRPr lang="en-US" sz="2000" b="1" i="0" u="none" dirty="0">
              <a:solidFill>
                <a:srgbClr val="797B7E"/>
              </a:solidFill>
              <a:ea typeface="PT Sans"/>
              <a:cs typeface="PT Sans"/>
              <a:sym typeface="PT Sans"/>
            </a:endParaRPr>
          </a:p>
          <a:p>
            <a:pPr lvl="1">
              <a:spcBef>
                <a:spcPts val="0"/>
              </a:spcBef>
              <a:buClrTx/>
              <a:buSzPct val="100000"/>
              <a:buFont typeface="Arial"/>
              <a:buChar char="•"/>
            </a:pPr>
            <a:r>
              <a:rPr lang="en-US" sz="2000" b="1" i="0" u="none" dirty="0" err="1">
                <a:solidFill>
                  <a:srgbClr val="797B7E"/>
                </a:solidFill>
                <a:ea typeface="PT Sans"/>
                <a:cs typeface="PT Sans"/>
                <a:sym typeface="PT Sans"/>
              </a:rPr>
              <a:t>Dietetikai</a:t>
            </a:r>
            <a:r>
              <a:rPr lang="en-US" sz="2000" b="1" i="0" u="none" dirty="0">
                <a:solidFill>
                  <a:srgbClr val="797B7E"/>
                </a:solidFill>
                <a:ea typeface="PT Sans"/>
                <a:cs typeface="PT Sans"/>
                <a:sym typeface="PT Sans"/>
              </a:rPr>
              <a:t> </a:t>
            </a:r>
            <a:r>
              <a:rPr lang="en-US" sz="2000" b="1" i="0" u="none" dirty="0" err="1">
                <a:solidFill>
                  <a:srgbClr val="797B7E"/>
                </a:solidFill>
                <a:ea typeface="PT Sans"/>
                <a:cs typeface="PT Sans"/>
                <a:sym typeface="PT Sans"/>
              </a:rPr>
              <a:t>anamnézisfelvétel</a:t>
            </a:r>
            <a:endParaRPr lang="en-US" sz="2000" b="1" i="0" u="none" dirty="0">
              <a:solidFill>
                <a:srgbClr val="797B7E"/>
              </a:solidFill>
              <a:ea typeface="PT Sans"/>
              <a:cs typeface="PT Sans"/>
              <a:sym typeface="PT Sans"/>
            </a:endParaRPr>
          </a:p>
          <a:p>
            <a:pPr lvl="1">
              <a:spcBef>
                <a:spcPts val="640"/>
              </a:spcBef>
              <a:buClrTx/>
              <a:buSzPct val="100000"/>
              <a:buFont typeface="Arial"/>
              <a:buChar char="•"/>
            </a:pPr>
            <a:r>
              <a:rPr lang="en-US" sz="2000" b="1" i="0" u="none" dirty="0" err="1">
                <a:solidFill>
                  <a:srgbClr val="797B7E"/>
                </a:solidFill>
                <a:ea typeface="PT Sans"/>
                <a:cs typeface="PT Sans"/>
                <a:sym typeface="PT Sans"/>
              </a:rPr>
              <a:t>Étrendi</a:t>
            </a:r>
            <a:r>
              <a:rPr lang="en-US" sz="2000" b="1" i="0" u="none" dirty="0">
                <a:solidFill>
                  <a:srgbClr val="797B7E"/>
                </a:solidFill>
                <a:ea typeface="PT Sans"/>
                <a:cs typeface="PT Sans"/>
                <a:sym typeface="PT Sans"/>
              </a:rPr>
              <a:t> </a:t>
            </a:r>
            <a:r>
              <a:rPr lang="en-US" sz="2000" b="1" i="0" u="none" dirty="0" err="1">
                <a:solidFill>
                  <a:srgbClr val="797B7E"/>
                </a:solidFill>
                <a:ea typeface="PT Sans"/>
                <a:cs typeface="PT Sans"/>
                <a:sym typeface="PT Sans"/>
              </a:rPr>
              <a:t>napló</a:t>
            </a:r>
            <a:r>
              <a:rPr lang="en-US" sz="2000" b="1" i="0" u="none" dirty="0">
                <a:solidFill>
                  <a:srgbClr val="797B7E"/>
                </a:solidFill>
                <a:ea typeface="PT Sans"/>
                <a:cs typeface="PT Sans"/>
                <a:sym typeface="PT Sans"/>
              </a:rPr>
              <a:t> </a:t>
            </a:r>
            <a:r>
              <a:rPr lang="en-US" sz="2000" b="1" dirty="0" err="1">
                <a:solidFill>
                  <a:srgbClr val="797B7E"/>
                </a:solidFill>
                <a:ea typeface="PT Sans"/>
                <a:cs typeface="PT Sans"/>
                <a:sym typeface="PT Sans"/>
              </a:rPr>
              <a:t>elemzés</a:t>
            </a:r>
            <a:endParaRPr lang="en-US" sz="2000" b="1" dirty="0">
              <a:solidFill>
                <a:srgbClr val="797B7E"/>
              </a:solidFill>
              <a:ea typeface="PT Sans"/>
              <a:cs typeface="PT Sans"/>
              <a:sym typeface="PT Sans"/>
            </a:endParaRPr>
          </a:p>
          <a:p>
            <a:pPr lvl="1">
              <a:spcBef>
                <a:spcPts val="640"/>
              </a:spcBef>
              <a:buClrTx/>
              <a:buSzPct val="100000"/>
              <a:buFont typeface="Arial"/>
              <a:buChar char="•"/>
            </a:pPr>
            <a:r>
              <a:rPr lang="en-US" sz="2000" b="1" dirty="0" err="1">
                <a:solidFill>
                  <a:srgbClr val="797B7E"/>
                </a:solidFill>
                <a:ea typeface="PT Sans"/>
                <a:cs typeface="PT Sans"/>
                <a:sym typeface="PT Sans"/>
              </a:rPr>
              <a:t>Testösszetétel-mérés</a:t>
            </a:r>
            <a:endParaRPr lang="en-US" sz="2000" b="1" dirty="0">
              <a:solidFill>
                <a:srgbClr val="797B7E"/>
              </a:solidFill>
              <a:ea typeface="PT Sans"/>
              <a:cs typeface="PT Sans"/>
              <a:sym typeface="PT Sans"/>
            </a:endParaRPr>
          </a:p>
          <a:p>
            <a:pPr lvl="1">
              <a:spcBef>
                <a:spcPts val="640"/>
              </a:spcBef>
              <a:buClrTx/>
              <a:buSzPct val="100000"/>
              <a:buFont typeface="Arial"/>
              <a:buChar char="•"/>
            </a:pPr>
            <a:r>
              <a:rPr lang="en-US" sz="2000" b="1" dirty="0" err="1">
                <a:solidFill>
                  <a:srgbClr val="797B7E"/>
                </a:solidFill>
                <a:ea typeface="PT Sans"/>
                <a:cs typeface="PT Sans"/>
                <a:sym typeface="PT Sans"/>
              </a:rPr>
              <a:t>Mintaétrend</a:t>
            </a:r>
            <a:r>
              <a:rPr lang="en-US" sz="2000" b="1" dirty="0">
                <a:solidFill>
                  <a:srgbClr val="797B7E"/>
                </a:solidFill>
                <a:ea typeface="PT Sans"/>
                <a:cs typeface="PT Sans"/>
                <a:sym typeface="PT Sans"/>
              </a:rPr>
              <a:t> </a:t>
            </a:r>
            <a:r>
              <a:rPr lang="en-US" sz="2000" b="1" dirty="0" err="1">
                <a:solidFill>
                  <a:srgbClr val="797B7E"/>
                </a:solidFill>
                <a:ea typeface="PT Sans"/>
                <a:cs typeface="PT Sans"/>
                <a:sym typeface="PT Sans"/>
              </a:rPr>
              <a:t>tervezés</a:t>
            </a:r>
            <a:endParaRPr lang="en-US" sz="2000" b="1" dirty="0">
              <a:solidFill>
                <a:srgbClr val="797B7E"/>
              </a:solidFill>
              <a:ea typeface="PT Sans"/>
              <a:cs typeface="PT Sans"/>
              <a:sym typeface="PT Sans"/>
            </a:endParaRPr>
          </a:p>
          <a:p>
            <a:pPr lvl="1">
              <a:spcBef>
                <a:spcPts val="640"/>
              </a:spcBef>
              <a:buClrTx/>
              <a:buSzPct val="100000"/>
              <a:buFont typeface="Arial"/>
              <a:buChar char="•"/>
            </a:pPr>
            <a:r>
              <a:rPr lang="en-US" sz="2000" b="1" dirty="0" err="1">
                <a:solidFill>
                  <a:srgbClr val="797B7E"/>
                </a:solidFill>
                <a:ea typeface="PT Sans"/>
                <a:cs typeface="PT Sans"/>
                <a:sym typeface="PT Sans"/>
              </a:rPr>
              <a:t>Nyomonkövetés</a:t>
            </a:r>
            <a:endParaRPr lang="en-US" sz="2000" b="1" dirty="0">
              <a:solidFill>
                <a:srgbClr val="797B7E"/>
              </a:solidFill>
              <a:ea typeface="PT Sans"/>
              <a:cs typeface="PT Sans"/>
              <a:sym typeface="PT Sans"/>
            </a:endParaRPr>
          </a:p>
        </p:txBody>
      </p:sp>
      <p:pic>
        <p:nvPicPr>
          <p:cNvPr id="4" name="Shape 10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66538" y="0"/>
            <a:ext cx="6205862" cy="135030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hape 233"/>
          <p:cNvSpPr txBox="1"/>
          <p:nvPr/>
        </p:nvSpPr>
        <p:spPr>
          <a:xfrm>
            <a:off x="989458" y="1141325"/>
            <a:ext cx="7062600" cy="10931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8AF"/>
              </a:buClr>
              <a:buSzPct val="25000"/>
              <a:buFont typeface="PT Sans"/>
              <a:buNone/>
            </a:pPr>
            <a:r>
              <a:rPr lang="en-US" sz="3600" b="1" dirty="0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4. </a:t>
            </a:r>
            <a:r>
              <a:rPr lang="en-US" sz="3000" b="1" dirty="0" err="1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Mérhető</a:t>
            </a:r>
            <a:r>
              <a:rPr lang="en-US" sz="3000" b="1" dirty="0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-e a </a:t>
            </a:r>
            <a:r>
              <a:rPr lang="en-US" sz="3000" b="1" dirty="0" err="1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teljesítmény</a:t>
            </a:r>
            <a:r>
              <a:rPr lang="en-US" sz="3000" b="1" dirty="0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?</a:t>
            </a:r>
          </a:p>
        </p:txBody>
      </p:sp>
    </p:spTree>
  </p:cSld>
  <p:clrMapOvr>
    <a:masterClrMapping/>
  </p:clrMapOvr>
  <p:transition spd="slow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Shape 435"/>
          <p:cNvSpPr txBox="1"/>
          <p:nvPr/>
        </p:nvSpPr>
        <p:spPr>
          <a:xfrm>
            <a:off x="322541" y="1844674"/>
            <a:ext cx="3761109" cy="28813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3636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PT Sans"/>
              <a:buNone/>
            </a:pPr>
            <a:r>
              <a:rPr lang="en-US" sz="4400" b="1" i="0" u="none" dirty="0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MIT MUTAT</a:t>
            </a:r>
          </a:p>
          <a:p>
            <a:pPr marL="0" marR="0" lvl="0" indent="0" algn="ctr" rtl="0">
              <a:lnSpc>
                <a:spcPct val="113636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PT Sans"/>
              <a:buNone/>
            </a:pPr>
            <a:r>
              <a:rPr lang="en-US" sz="4400" b="1" i="0" u="none" dirty="0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A MÉRLEG?</a:t>
            </a:r>
          </a:p>
        </p:txBody>
      </p:sp>
      <p:pic>
        <p:nvPicPr>
          <p:cNvPr id="436" name="Shape 4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14866" y="1141325"/>
            <a:ext cx="5638800" cy="3744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hape 10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66538" y="0"/>
            <a:ext cx="6205862" cy="135030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hape 233"/>
          <p:cNvSpPr txBox="1"/>
          <p:nvPr/>
        </p:nvSpPr>
        <p:spPr>
          <a:xfrm>
            <a:off x="989458" y="1141325"/>
            <a:ext cx="7062600" cy="10931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8AF"/>
              </a:buClr>
              <a:buSzPct val="25000"/>
              <a:buFont typeface="PT Sans"/>
              <a:buNone/>
            </a:pPr>
            <a:r>
              <a:rPr lang="en-US" sz="3600" b="1" dirty="0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4. </a:t>
            </a:r>
            <a:r>
              <a:rPr lang="en-US" sz="3000" b="1" dirty="0" err="1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Mérhető</a:t>
            </a:r>
            <a:r>
              <a:rPr lang="en-US" sz="3000" b="1" dirty="0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-e a </a:t>
            </a:r>
            <a:r>
              <a:rPr lang="en-US" sz="3000" b="1" dirty="0" err="1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teljesítmény</a:t>
            </a:r>
            <a:r>
              <a:rPr lang="en-US" sz="3000" b="1" dirty="0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?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Shape 443"/>
          <p:cNvSpPr txBox="1">
            <a:spLocks noGrp="1"/>
          </p:cNvSpPr>
          <p:nvPr>
            <p:ph idx="1"/>
          </p:nvPr>
        </p:nvSpPr>
        <p:spPr>
          <a:xfrm>
            <a:off x="215900" y="2363027"/>
            <a:ext cx="8748712" cy="437908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8AF"/>
              </a:buClr>
              <a:buSzPct val="25000"/>
              <a:buFont typeface="PT Sans"/>
              <a:buNone/>
            </a:pPr>
            <a:r>
              <a:rPr lang="en-US" sz="2000" b="1" i="0" u="none" dirty="0">
                <a:solidFill>
                  <a:srgbClr val="797B7E"/>
                </a:solidFill>
                <a:ea typeface="PT Sans"/>
                <a:cs typeface="PT Sans"/>
                <a:sym typeface="PT Sans"/>
              </a:rPr>
              <a:t>BMI (Body Mass Index) =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000" b="1" i="0" u="none" dirty="0">
              <a:solidFill>
                <a:srgbClr val="797B7E"/>
              </a:solidFill>
              <a:ea typeface="PT Sans"/>
              <a:cs typeface="PT Sans"/>
              <a:sym typeface="PT Sans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B8AF"/>
              </a:buClr>
              <a:buSzPct val="25000"/>
              <a:buFont typeface="PT Sans"/>
              <a:buNone/>
            </a:pPr>
            <a:r>
              <a:rPr lang="en-US" sz="2000" b="1" i="0" u="none" dirty="0">
                <a:solidFill>
                  <a:srgbClr val="797B7E"/>
                </a:solidFill>
                <a:ea typeface="PT Sans"/>
                <a:cs typeface="PT Sans"/>
                <a:sym typeface="PT Sans"/>
              </a:rPr>
              <a:t>B</a:t>
            </a:r>
            <a:r>
              <a:rPr lang="en-US" sz="2000" b="1" dirty="0">
                <a:solidFill>
                  <a:srgbClr val="797B7E"/>
                </a:solidFill>
                <a:ea typeface="PT Sans"/>
                <a:cs typeface="PT Sans"/>
                <a:sym typeface="PT Sans"/>
              </a:rPr>
              <a:t>MI</a:t>
            </a:r>
            <a:r>
              <a:rPr lang="en-US" sz="2000" b="1" i="0" u="none" dirty="0">
                <a:solidFill>
                  <a:srgbClr val="797B7E"/>
                </a:solidFill>
                <a:ea typeface="PT Sans"/>
                <a:cs typeface="PT Sans"/>
                <a:sym typeface="PT Sans"/>
              </a:rPr>
              <a:t> </a:t>
            </a:r>
            <a:r>
              <a:rPr lang="en-US" sz="2000" b="1" i="0" u="none" dirty="0" err="1">
                <a:solidFill>
                  <a:srgbClr val="797B7E"/>
                </a:solidFill>
                <a:ea typeface="PT Sans"/>
                <a:cs typeface="PT Sans"/>
                <a:sym typeface="PT Sans"/>
              </a:rPr>
              <a:t>percentilis</a:t>
            </a:r>
            <a:r>
              <a:rPr lang="en-US" sz="2000" b="1" dirty="0">
                <a:solidFill>
                  <a:srgbClr val="797B7E"/>
                </a:solidFill>
                <a:ea typeface="PT Sans"/>
                <a:cs typeface="PT Sans"/>
                <a:sym typeface="PT Sans"/>
              </a:rPr>
              <a:t>: 3-18 </a:t>
            </a:r>
            <a:r>
              <a:rPr lang="en-US" sz="2000" b="1" dirty="0" err="1">
                <a:solidFill>
                  <a:srgbClr val="797B7E"/>
                </a:solidFill>
                <a:ea typeface="PT Sans"/>
                <a:cs typeface="PT Sans"/>
                <a:sym typeface="PT Sans"/>
              </a:rPr>
              <a:t>éves</a:t>
            </a:r>
            <a:r>
              <a:rPr lang="en-US" sz="2000" b="1" dirty="0">
                <a:solidFill>
                  <a:srgbClr val="797B7E"/>
                </a:solidFill>
                <a:ea typeface="PT Sans"/>
                <a:cs typeface="PT Sans"/>
                <a:sym typeface="PT Sans"/>
              </a:rPr>
              <a:t> </a:t>
            </a:r>
            <a:r>
              <a:rPr lang="en-US" sz="2000" b="1" dirty="0" err="1">
                <a:solidFill>
                  <a:srgbClr val="797B7E"/>
                </a:solidFill>
                <a:ea typeface="PT Sans"/>
                <a:cs typeface="PT Sans"/>
                <a:sym typeface="PT Sans"/>
              </a:rPr>
              <a:t>kor</a:t>
            </a:r>
            <a:r>
              <a:rPr lang="en-US" sz="2000" b="1" dirty="0">
                <a:solidFill>
                  <a:srgbClr val="797B7E"/>
                </a:solidFill>
                <a:ea typeface="PT Sans"/>
                <a:cs typeface="PT Sans"/>
                <a:sym typeface="PT Sans"/>
              </a:rPr>
              <a:t> </a:t>
            </a:r>
            <a:r>
              <a:rPr lang="en-US" sz="2000" b="1" dirty="0" err="1">
                <a:solidFill>
                  <a:srgbClr val="797B7E"/>
                </a:solidFill>
                <a:ea typeface="PT Sans"/>
                <a:cs typeface="PT Sans"/>
                <a:sym typeface="PT Sans"/>
              </a:rPr>
              <a:t>között</a:t>
            </a:r>
            <a:endParaRPr lang="en-US" sz="2000" b="1" dirty="0">
              <a:solidFill>
                <a:srgbClr val="797B7E"/>
              </a:solidFill>
              <a:ea typeface="PT Sans"/>
              <a:cs typeface="PT Sans"/>
              <a:sym typeface="PT Sans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B8AF"/>
              </a:buClr>
              <a:buSzPct val="25000"/>
              <a:buFont typeface="PT Sans"/>
              <a:buNone/>
            </a:pPr>
            <a:endParaRPr sz="2000" b="1" dirty="0">
              <a:solidFill>
                <a:srgbClr val="797B7E"/>
              </a:solidFill>
              <a:ea typeface="PT Sans"/>
              <a:cs typeface="PT Sans"/>
              <a:sym typeface="PT Sans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B8AF"/>
              </a:buClr>
              <a:buSzPct val="25000"/>
              <a:buFont typeface="PT Sans"/>
              <a:buNone/>
            </a:pPr>
            <a:r>
              <a:rPr lang="en-US" sz="2000" b="1" dirty="0" err="1">
                <a:solidFill>
                  <a:srgbClr val="797B7E"/>
                </a:solidFill>
                <a:ea typeface="PT Sans"/>
                <a:cs typeface="PT Sans"/>
                <a:sym typeface="PT Sans"/>
              </a:rPr>
              <a:t>Önmagában</a:t>
            </a:r>
            <a:r>
              <a:rPr lang="en-US" sz="2000" b="1" dirty="0">
                <a:solidFill>
                  <a:srgbClr val="797B7E"/>
                </a:solidFill>
                <a:ea typeface="PT Sans"/>
                <a:cs typeface="PT Sans"/>
                <a:sym typeface="PT Sans"/>
              </a:rPr>
              <a:t> </a:t>
            </a:r>
            <a:r>
              <a:rPr lang="en-US" sz="2000" b="1" dirty="0" err="1">
                <a:solidFill>
                  <a:srgbClr val="797B7E"/>
                </a:solidFill>
                <a:ea typeface="PT Sans"/>
                <a:cs typeface="PT Sans"/>
                <a:sym typeface="PT Sans"/>
              </a:rPr>
              <a:t>nem</a:t>
            </a:r>
            <a:r>
              <a:rPr lang="en-US" sz="2000" b="1" dirty="0">
                <a:solidFill>
                  <a:srgbClr val="797B7E"/>
                </a:solidFill>
                <a:ea typeface="PT Sans"/>
                <a:cs typeface="PT Sans"/>
                <a:sym typeface="PT Sans"/>
              </a:rPr>
              <a:t> </a:t>
            </a:r>
            <a:r>
              <a:rPr lang="en-US" sz="2000" b="1" dirty="0" err="1">
                <a:solidFill>
                  <a:srgbClr val="797B7E"/>
                </a:solidFill>
                <a:ea typeface="PT Sans"/>
                <a:cs typeface="PT Sans"/>
                <a:sym typeface="PT Sans"/>
              </a:rPr>
              <a:t>alkalmas</a:t>
            </a:r>
            <a:r>
              <a:rPr lang="en-US" sz="2000" b="1" dirty="0">
                <a:solidFill>
                  <a:srgbClr val="797B7E"/>
                </a:solidFill>
                <a:ea typeface="PT Sans"/>
                <a:cs typeface="PT Sans"/>
                <a:sym typeface="PT Sans"/>
              </a:rPr>
              <a:t> a </a:t>
            </a:r>
            <a:r>
              <a:rPr lang="en-US" sz="2000" b="1" dirty="0" err="1">
                <a:solidFill>
                  <a:srgbClr val="797B7E"/>
                </a:solidFill>
                <a:ea typeface="PT Sans"/>
                <a:cs typeface="PT Sans"/>
                <a:sym typeface="PT Sans"/>
              </a:rPr>
              <a:t>testösszetétel</a:t>
            </a:r>
            <a:r>
              <a:rPr lang="en-US" sz="2000" b="1" dirty="0">
                <a:solidFill>
                  <a:srgbClr val="797B7E"/>
                </a:solidFill>
                <a:ea typeface="PT Sans"/>
                <a:cs typeface="PT Sans"/>
                <a:sym typeface="PT Sans"/>
              </a:rPr>
              <a:t> </a:t>
            </a:r>
            <a:r>
              <a:rPr lang="en-US" sz="2000" b="1" dirty="0" err="1">
                <a:solidFill>
                  <a:srgbClr val="797B7E"/>
                </a:solidFill>
                <a:ea typeface="PT Sans"/>
                <a:cs typeface="PT Sans"/>
                <a:sym typeface="PT Sans"/>
              </a:rPr>
              <a:t>pontos</a:t>
            </a:r>
            <a:r>
              <a:rPr lang="en-US" sz="2000" b="1" dirty="0">
                <a:solidFill>
                  <a:srgbClr val="797B7E"/>
                </a:solidFill>
                <a:ea typeface="PT Sans"/>
                <a:cs typeface="PT Sans"/>
                <a:sym typeface="PT Sans"/>
              </a:rPr>
              <a:t> </a:t>
            </a:r>
            <a:r>
              <a:rPr lang="en-US" sz="2000" b="1" dirty="0" err="1">
                <a:solidFill>
                  <a:srgbClr val="797B7E"/>
                </a:solidFill>
                <a:ea typeface="PT Sans"/>
                <a:cs typeface="PT Sans"/>
                <a:sym typeface="PT Sans"/>
              </a:rPr>
              <a:t>meghatározására</a:t>
            </a:r>
            <a:r>
              <a:rPr lang="en-US" sz="2000" b="1" dirty="0">
                <a:solidFill>
                  <a:srgbClr val="797B7E"/>
                </a:solidFill>
                <a:ea typeface="PT Sans"/>
                <a:cs typeface="PT Sans"/>
                <a:sym typeface="PT Sans"/>
              </a:rPr>
              <a:t> </a:t>
            </a:r>
            <a:r>
              <a:rPr lang="en-US" sz="2000" b="1" dirty="0" err="1">
                <a:solidFill>
                  <a:srgbClr val="797B7E"/>
                </a:solidFill>
                <a:ea typeface="PT Sans"/>
                <a:cs typeface="PT Sans"/>
                <a:sym typeface="PT Sans"/>
              </a:rPr>
              <a:t>sportolók</a:t>
            </a:r>
            <a:r>
              <a:rPr lang="en-US" sz="2000" b="1" dirty="0">
                <a:solidFill>
                  <a:srgbClr val="797B7E"/>
                </a:solidFill>
                <a:ea typeface="PT Sans"/>
                <a:cs typeface="PT Sans"/>
                <a:sym typeface="PT Sans"/>
              </a:rPr>
              <a:t> </a:t>
            </a:r>
            <a:r>
              <a:rPr lang="en-US" sz="2000" b="1" dirty="0" err="1">
                <a:solidFill>
                  <a:srgbClr val="797B7E"/>
                </a:solidFill>
                <a:ea typeface="PT Sans"/>
                <a:cs typeface="PT Sans"/>
                <a:sym typeface="PT Sans"/>
              </a:rPr>
              <a:t>esetében</a:t>
            </a:r>
            <a:r>
              <a:rPr lang="en-US" sz="2000" b="1" dirty="0">
                <a:solidFill>
                  <a:srgbClr val="797B7E"/>
                </a:solidFill>
                <a:ea typeface="PT Sans"/>
                <a:cs typeface="PT Sans"/>
                <a:sym typeface="PT Sans"/>
              </a:rPr>
              <a:t>!</a:t>
            </a:r>
          </a:p>
        </p:txBody>
      </p:sp>
      <p:pic>
        <p:nvPicPr>
          <p:cNvPr id="444" name="Shape 4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66538" y="5702300"/>
            <a:ext cx="923924" cy="1039811"/>
          </a:xfrm>
          <a:prstGeom prst="rect">
            <a:avLst/>
          </a:prstGeom>
          <a:noFill/>
          <a:ln>
            <a:noFill/>
          </a:ln>
        </p:spPr>
      </p:pic>
      <p:sp>
        <p:nvSpPr>
          <p:cNvPr id="445" name="Shape 445"/>
          <p:cNvSpPr txBox="1"/>
          <p:nvPr/>
        </p:nvSpPr>
        <p:spPr>
          <a:xfrm>
            <a:off x="5782812" y="2395501"/>
            <a:ext cx="3181800" cy="11907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5" tIns="45700" rIns="91425" bIns="45700" anchor="t" anchorCtr="0">
            <a:noAutofit/>
          </a:bodyPr>
          <a:lstStyle/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8AF"/>
              </a:buClr>
              <a:buSzPct val="25000"/>
              <a:buFont typeface="PT Sans"/>
              <a:buNone/>
            </a:pPr>
            <a:r>
              <a:rPr lang="en-US" sz="1800" b="1" i="0" u="none" strike="noStrike" cap="none" dirty="0">
                <a:solidFill>
                  <a:srgbClr val="00B8AF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1800" b="1" i="0" u="none" strike="noStrike" cap="none" dirty="0">
                <a:solidFill>
                  <a:schemeClr val="accent3">
                    <a:lumMod val="60000"/>
                    <a:lumOff val="40000"/>
                  </a:schemeClr>
                </a:solidFill>
                <a:latin typeface="PT Sans"/>
                <a:ea typeface="PT Sans"/>
                <a:cs typeface="PT Sans"/>
                <a:sym typeface="PT Sans"/>
              </a:rPr>
              <a:t>      18,5  </a:t>
            </a:r>
            <a:r>
              <a:rPr lang="en-US" sz="1800" b="1" i="0" u="none" strike="noStrike" cap="none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PT Sans"/>
                <a:ea typeface="PT Sans"/>
                <a:cs typeface="PT Sans"/>
                <a:sym typeface="PT Sans"/>
              </a:rPr>
              <a:t>alatt</a:t>
            </a:r>
            <a:r>
              <a:rPr lang="en-US" sz="18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PT Sans"/>
                <a:ea typeface="PT Sans"/>
                <a:cs typeface="PT Sans"/>
                <a:sym typeface="PT Sans"/>
              </a:rPr>
              <a:t>       </a:t>
            </a:r>
            <a:r>
              <a:rPr lang="en-US" sz="1800" b="1" i="0" u="none" strike="noStrike" cap="none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PT Sans"/>
                <a:ea typeface="PT Sans"/>
                <a:cs typeface="PT Sans"/>
                <a:sym typeface="PT Sans"/>
              </a:rPr>
              <a:t>alultáplált</a:t>
            </a:r>
            <a:endParaRPr lang="en-US" sz="1800" b="1" i="0" u="none" strike="noStrike" cap="none" dirty="0">
              <a:solidFill>
                <a:schemeClr val="accent3">
                  <a:lumMod val="60000"/>
                  <a:lumOff val="40000"/>
                </a:schemeClr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8AF"/>
              </a:buClr>
              <a:buSzPct val="25000"/>
              <a:buFont typeface="PT Sans"/>
              <a:buNone/>
            </a:pPr>
            <a:r>
              <a:rPr lang="en-US" sz="1800" b="1" i="0" u="none" strike="noStrike" cap="none" dirty="0">
                <a:solidFill>
                  <a:schemeClr val="accent3">
                    <a:lumMod val="60000"/>
                    <a:lumOff val="40000"/>
                  </a:schemeClr>
                </a:solidFill>
                <a:latin typeface="PT Sans"/>
                <a:ea typeface="PT Sans"/>
                <a:cs typeface="PT Sans"/>
                <a:sym typeface="PT Sans"/>
              </a:rPr>
              <a:t>     18,5 – 24,9	</a:t>
            </a:r>
            <a:r>
              <a:rPr lang="en-US" sz="1800" b="1" i="0" u="none" strike="noStrike" cap="none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PT Sans"/>
                <a:ea typeface="PT Sans"/>
                <a:cs typeface="PT Sans"/>
                <a:sym typeface="PT Sans"/>
              </a:rPr>
              <a:t>normál</a:t>
            </a:r>
            <a:endParaRPr lang="en-US" sz="1800" b="1" i="0" u="none" strike="noStrike" cap="none" dirty="0">
              <a:solidFill>
                <a:schemeClr val="accent3">
                  <a:lumMod val="60000"/>
                  <a:lumOff val="40000"/>
                </a:schemeClr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8AF"/>
              </a:buClr>
              <a:buSzPct val="25000"/>
              <a:buFont typeface="PT Sans"/>
              <a:buNone/>
            </a:pPr>
            <a:r>
              <a:rPr lang="en-US" sz="1800" b="1" i="0" u="none" strike="noStrike" cap="none" dirty="0">
                <a:solidFill>
                  <a:schemeClr val="accent3">
                    <a:lumMod val="60000"/>
                    <a:lumOff val="40000"/>
                  </a:schemeClr>
                </a:solidFill>
                <a:latin typeface="PT Sans"/>
                <a:ea typeface="PT Sans"/>
                <a:cs typeface="PT Sans"/>
                <a:sym typeface="PT Sans"/>
              </a:rPr>
              <a:t>         25 – 29,9	</a:t>
            </a:r>
            <a:r>
              <a:rPr lang="en-US" sz="1800" b="1" i="0" u="none" strike="noStrike" cap="none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PT Sans"/>
                <a:ea typeface="PT Sans"/>
                <a:cs typeface="PT Sans"/>
                <a:sym typeface="PT Sans"/>
              </a:rPr>
              <a:t>túlsúlyos</a:t>
            </a:r>
            <a:endParaRPr lang="en-US" sz="1800" b="1" i="0" u="none" strike="noStrike" cap="none" dirty="0">
              <a:solidFill>
                <a:schemeClr val="accent3">
                  <a:lumMod val="60000"/>
                  <a:lumOff val="40000"/>
                </a:schemeClr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8AF"/>
              </a:buClr>
              <a:buSzPct val="25000"/>
              <a:buFont typeface="PT Sans"/>
              <a:buNone/>
            </a:pPr>
            <a:r>
              <a:rPr lang="en-US" sz="1800" b="1" i="0" u="none" strike="noStrike" cap="none" dirty="0">
                <a:solidFill>
                  <a:schemeClr val="accent3">
                    <a:lumMod val="60000"/>
                    <a:lumOff val="40000"/>
                  </a:schemeClr>
                </a:solidFill>
                <a:latin typeface="PT Sans"/>
                <a:ea typeface="PT Sans"/>
                <a:cs typeface="PT Sans"/>
                <a:sym typeface="PT Sans"/>
              </a:rPr>
              <a:t>         30  </a:t>
            </a:r>
            <a:r>
              <a:rPr lang="en-US" sz="1800" b="1" i="0" u="none" strike="noStrike" cap="none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PT Sans"/>
                <a:ea typeface="PT Sans"/>
                <a:cs typeface="PT Sans"/>
                <a:sym typeface="PT Sans"/>
              </a:rPr>
              <a:t>Felett</a:t>
            </a:r>
            <a:r>
              <a:rPr lang="en-US" sz="1800" b="1" i="0" u="none" strike="noStrike" cap="none" dirty="0">
                <a:solidFill>
                  <a:schemeClr val="accent3">
                    <a:lumMod val="60000"/>
                    <a:lumOff val="40000"/>
                  </a:schemeClr>
                </a:solidFill>
                <a:latin typeface="PT Sans"/>
                <a:ea typeface="PT Sans"/>
                <a:cs typeface="PT Sans"/>
                <a:sym typeface="PT Sans"/>
              </a:rPr>
              <a:t>	</a:t>
            </a:r>
            <a:r>
              <a:rPr lang="en-US" sz="1800" b="1" i="0" u="none" strike="noStrike" cap="none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PT Sans"/>
                <a:ea typeface="PT Sans"/>
                <a:cs typeface="PT Sans"/>
                <a:sym typeface="PT Sans"/>
              </a:rPr>
              <a:t>elhízás</a:t>
            </a:r>
            <a:endParaRPr lang="en-US" sz="1800" b="1" i="0" u="none" strike="noStrike" cap="none" dirty="0">
              <a:solidFill>
                <a:schemeClr val="accent3">
                  <a:lumMod val="60000"/>
                  <a:lumOff val="40000"/>
                </a:schemeClr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grpSp>
        <p:nvGrpSpPr>
          <p:cNvPr id="446" name="Shape 446"/>
          <p:cNvGrpSpPr/>
          <p:nvPr/>
        </p:nvGrpSpPr>
        <p:grpSpPr>
          <a:xfrm>
            <a:off x="2950141" y="2234426"/>
            <a:ext cx="2812093" cy="668213"/>
            <a:chOff x="0" y="0"/>
            <a:chExt cx="2147483647" cy="2147483647"/>
          </a:xfrm>
        </p:grpSpPr>
        <p:sp>
          <p:nvSpPr>
            <p:cNvPr id="447" name="Shape 447"/>
            <p:cNvSpPr txBox="1"/>
            <p:nvPr/>
          </p:nvSpPr>
          <p:spPr>
            <a:xfrm>
              <a:off x="0" y="0"/>
              <a:ext cx="2147483647" cy="2147483647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SzPct val="25000"/>
                <a:buFont typeface="PT Sans"/>
                <a:buNone/>
              </a:pPr>
              <a:r>
                <a:rPr lang="en-US" sz="2000" b="1" i="0" u="none" dirty="0" err="1">
                  <a:solidFill>
                    <a:srgbClr val="7F7F7F"/>
                  </a:solidFill>
                  <a:latin typeface="PT Sans"/>
                  <a:ea typeface="PT Sans"/>
                  <a:cs typeface="PT Sans"/>
                  <a:sym typeface="PT Sans"/>
                </a:rPr>
                <a:t>jelenlegi</a:t>
              </a:r>
              <a:r>
                <a:rPr lang="en-US" sz="2000" b="1" i="0" u="none" dirty="0">
                  <a:solidFill>
                    <a:srgbClr val="7F7F7F"/>
                  </a:solidFill>
                  <a:latin typeface="PT Sans"/>
                  <a:ea typeface="PT Sans"/>
                  <a:cs typeface="PT Sans"/>
                  <a:sym typeface="PT Sans"/>
                </a:rPr>
                <a:t> </a:t>
              </a:r>
              <a:r>
                <a:rPr lang="en-US" sz="2000" b="1" i="0" u="none" dirty="0" err="1">
                  <a:solidFill>
                    <a:srgbClr val="7F7F7F"/>
                  </a:solidFill>
                  <a:latin typeface="PT Sans"/>
                  <a:ea typeface="PT Sans"/>
                  <a:cs typeface="PT Sans"/>
                  <a:sym typeface="PT Sans"/>
                </a:rPr>
                <a:t>testtömeg</a:t>
              </a:r>
              <a:r>
                <a:rPr lang="en-US" sz="2000" b="1" i="0" u="none" dirty="0">
                  <a:solidFill>
                    <a:srgbClr val="7F7F7F"/>
                  </a:solidFill>
                  <a:latin typeface="PT Sans"/>
                  <a:ea typeface="PT Sans"/>
                  <a:cs typeface="PT Sans"/>
                  <a:sym typeface="PT Sans"/>
                </a:rPr>
                <a:t> (kg)</a:t>
              </a: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SzPct val="25000"/>
                <a:buFont typeface="PT Sans"/>
                <a:buNone/>
              </a:pPr>
              <a:r>
                <a:rPr lang="en-US" sz="2000" b="1" i="0" u="none" dirty="0" err="1">
                  <a:solidFill>
                    <a:srgbClr val="7F7F7F"/>
                  </a:solidFill>
                  <a:latin typeface="PT Sans"/>
                  <a:ea typeface="PT Sans"/>
                  <a:cs typeface="PT Sans"/>
                  <a:sym typeface="PT Sans"/>
                </a:rPr>
                <a:t>testmagasság</a:t>
              </a:r>
              <a:r>
                <a:rPr lang="en-US" sz="2000" b="1" i="0" u="none" dirty="0">
                  <a:solidFill>
                    <a:srgbClr val="7F7F7F"/>
                  </a:solidFill>
                  <a:latin typeface="PT Sans"/>
                  <a:ea typeface="PT Sans"/>
                  <a:cs typeface="PT Sans"/>
                  <a:sym typeface="PT Sans"/>
                </a:rPr>
                <a:t> (m)2</a:t>
              </a:r>
            </a:p>
          </p:txBody>
        </p:sp>
        <p:cxnSp>
          <p:nvCxnSpPr>
            <p:cNvPr id="448" name="Shape 448"/>
            <p:cNvCxnSpPr/>
            <p:nvPr/>
          </p:nvCxnSpPr>
          <p:spPr>
            <a:xfrm>
              <a:off x="105064366" y="1156338121"/>
              <a:ext cx="1990463612" cy="0"/>
            </a:xfrm>
            <a:prstGeom prst="straightConnector1">
              <a:avLst/>
            </a:prstGeom>
            <a:noFill/>
            <a:ln w="19050" cap="flat" cmpd="sng">
              <a:solidFill>
                <a:srgbClr val="7F7F7F"/>
              </a:solidFill>
              <a:prstDash val="solid"/>
              <a:miter/>
              <a:headEnd type="none" w="med" len="med"/>
              <a:tailEnd type="none" w="med" len="med"/>
            </a:ln>
          </p:spPr>
        </p:cxnSp>
      </p:grpSp>
      <p:pic>
        <p:nvPicPr>
          <p:cNvPr id="10" name="Shape 10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66538" y="0"/>
            <a:ext cx="6205862" cy="1350301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Shape 233"/>
          <p:cNvSpPr txBox="1"/>
          <p:nvPr/>
        </p:nvSpPr>
        <p:spPr>
          <a:xfrm>
            <a:off x="989458" y="1141325"/>
            <a:ext cx="7062600" cy="10931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8AF"/>
              </a:buClr>
              <a:buSzPct val="25000"/>
              <a:buFont typeface="PT Sans"/>
              <a:buNone/>
            </a:pPr>
            <a:r>
              <a:rPr lang="en-US" sz="3600" b="1" dirty="0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4. </a:t>
            </a:r>
            <a:r>
              <a:rPr lang="en-US" sz="3000" b="1" dirty="0" err="1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Mérhető</a:t>
            </a:r>
            <a:r>
              <a:rPr lang="en-US" sz="3000" b="1" dirty="0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-e a </a:t>
            </a:r>
            <a:r>
              <a:rPr lang="en-US" sz="3000" b="1" dirty="0" err="1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teljesítmény</a:t>
            </a:r>
            <a:r>
              <a:rPr lang="en-US" sz="3000" b="1" dirty="0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?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8AF"/>
              </a:buClr>
              <a:buSzPct val="25000"/>
              <a:buFont typeface="PT Sans"/>
              <a:buNone/>
            </a:pPr>
            <a:r>
              <a:rPr lang="en-US" sz="3000" b="1" dirty="0" err="1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Tápláltsági</a:t>
            </a:r>
            <a:r>
              <a:rPr lang="en-US" sz="3000" b="1" dirty="0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 </a:t>
            </a:r>
            <a:r>
              <a:rPr lang="en-US" sz="3000" b="1" dirty="0" err="1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állapot</a:t>
            </a:r>
            <a:r>
              <a:rPr lang="en-US" sz="3000" b="1" dirty="0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 </a:t>
            </a:r>
            <a:r>
              <a:rPr lang="en-US" sz="3000" b="1" dirty="0" err="1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meghatározása</a:t>
            </a:r>
            <a:endParaRPr lang="en-US" sz="3000" b="1" dirty="0">
              <a:solidFill>
                <a:srgbClr val="7F7F7F"/>
              </a:solidFill>
              <a:latin typeface="+mn-lt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  <p:transition spd="slow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Shape 460"/>
          <p:cNvSpPr txBox="1">
            <a:spLocks noGrp="1"/>
          </p:cNvSpPr>
          <p:nvPr>
            <p:ph idx="1"/>
          </p:nvPr>
        </p:nvSpPr>
        <p:spPr>
          <a:xfrm>
            <a:off x="457200" y="2461077"/>
            <a:ext cx="8229600" cy="24096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-US" sz="1800" b="0" i="0" u="sng" dirty="0" err="1">
                <a:solidFill>
                  <a:schemeClr val="accent1"/>
                </a:solidFill>
                <a:ea typeface="Arial"/>
                <a:cs typeface="Arial"/>
                <a:sym typeface="Arial"/>
              </a:rPr>
              <a:t>Egyéb</a:t>
            </a:r>
            <a:r>
              <a:rPr lang="en-US" sz="1800" b="0" i="0" u="sng" dirty="0">
                <a:solidFill>
                  <a:schemeClr val="accent1"/>
                </a:solidFill>
                <a:ea typeface="Arial"/>
                <a:cs typeface="Arial"/>
                <a:sym typeface="Arial"/>
              </a:rPr>
              <a:t> </a:t>
            </a:r>
            <a:r>
              <a:rPr lang="en-US" sz="1800" b="0" i="0" u="sng" dirty="0" err="1">
                <a:solidFill>
                  <a:schemeClr val="accent1"/>
                </a:solidFill>
                <a:ea typeface="Arial"/>
                <a:cs typeface="Arial"/>
                <a:sym typeface="Arial"/>
              </a:rPr>
              <a:t>tápláltsági</a:t>
            </a:r>
            <a:r>
              <a:rPr lang="en-US" sz="1800" b="0" i="0" u="sng" dirty="0">
                <a:solidFill>
                  <a:schemeClr val="accent1"/>
                </a:solidFill>
                <a:ea typeface="Arial"/>
                <a:cs typeface="Arial"/>
                <a:sym typeface="Arial"/>
              </a:rPr>
              <a:t> </a:t>
            </a:r>
            <a:r>
              <a:rPr lang="en-US" sz="1800" b="0" i="0" u="sng" dirty="0" err="1">
                <a:solidFill>
                  <a:schemeClr val="accent1"/>
                </a:solidFill>
                <a:ea typeface="Arial"/>
                <a:cs typeface="Arial"/>
                <a:sym typeface="Arial"/>
              </a:rPr>
              <a:t>állapot</a:t>
            </a:r>
            <a:r>
              <a:rPr lang="en-US" sz="1800" b="0" i="0" u="sng" dirty="0">
                <a:solidFill>
                  <a:schemeClr val="accent1"/>
                </a:solidFill>
                <a:ea typeface="Arial"/>
                <a:cs typeface="Arial"/>
                <a:sym typeface="Arial"/>
              </a:rPr>
              <a:t> </a:t>
            </a:r>
            <a:r>
              <a:rPr lang="en-US" sz="1800" b="0" i="0" u="sng" dirty="0" err="1">
                <a:solidFill>
                  <a:schemeClr val="accent1"/>
                </a:solidFill>
                <a:ea typeface="Arial"/>
                <a:cs typeface="Arial"/>
                <a:sym typeface="Arial"/>
              </a:rPr>
              <a:t>szűrő</a:t>
            </a:r>
            <a:r>
              <a:rPr lang="en-US" sz="1800" b="0" i="0" u="sng" dirty="0">
                <a:solidFill>
                  <a:schemeClr val="accent1"/>
                </a:solidFill>
                <a:ea typeface="Arial"/>
                <a:cs typeface="Arial"/>
                <a:sym typeface="Arial"/>
              </a:rPr>
              <a:t> </a:t>
            </a:r>
            <a:r>
              <a:rPr lang="en-US" sz="1800" b="0" i="0" u="sng" dirty="0" err="1">
                <a:solidFill>
                  <a:schemeClr val="accent1"/>
                </a:solidFill>
                <a:ea typeface="Arial"/>
                <a:cs typeface="Arial"/>
                <a:sym typeface="Arial"/>
              </a:rPr>
              <a:t>módszerek</a:t>
            </a:r>
            <a:r>
              <a:rPr lang="en-US" sz="1800" b="0" i="0" u="sng" dirty="0">
                <a:solidFill>
                  <a:schemeClr val="accent1"/>
                </a:solidFill>
                <a:ea typeface="Arial"/>
                <a:cs typeface="Arial"/>
                <a:sym typeface="Arial"/>
              </a:rPr>
              <a:t> </a:t>
            </a:r>
          </a:p>
          <a:p>
            <a:pPr marL="0" lvl="1" indent="0">
              <a:spcBef>
                <a:spcPts val="640"/>
              </a:spcBef>
              <a:buClr>
                <a:schemeClr val="dk1"/>
              </a:buClr>
              <a:buSzPct val="100000"/>
              <a:buNone/>
            </a:pPr>
            <a:endParaRPr lang="en-US" sz="2000" b="0" i="0" u="none" dirty="0">
              <a:solidFill>
                <a:schemeClr val="accent1"/>
              </a:solidFill>
              <a:ea typeface="Arial"/>
              <a:cs typeface="Arial"/>
              <a:sym typeface="Arial"/>
            </a:endParaRPr>
          </a:p>
          <a:p>
            <a:pPr lvl="1">
              <a:spcBef>
                <a:spcPts val="640"/>
              </a:spcBef>
              <a:buClr>
                <a:schemeClr val="dk1"/>
              </a:buClr>
              <a:buSzPct val="100000"/>
            </a:pPr>
            <a:r>
              <a:rPr lang="en-US" sz="2000" b="0" i="0" u="none" dirty="0" err="1">
                <a:solidFill>
                  <a:schemeClr val="accent1"/>
                </a:solidFill>
                <a:ea typeface="Arial"/>
                <a:cs typeface="Arial"/>
                <a:sym typeface="Arial"/>
              </a:rPr>
              <a:t>Antropometriai</a:t>
            </a:r>
            <a:r>
              <a:rPr lang="en-US" sz="2000" b="0" i="0" u="none" dirty="0">
                <a:solidFill>
                  <a:schemeClr val="accent1"/>
                </a:solidFill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accent1"/>
                </a:solidFill>
                <a:ea typeface="Arial"/>
                <a:cs typeface="Arial"/>
                <a:sym typeface="Arial"/>
              </a:rPr>
              <a:t>vizsgálatok</a:t>
            </a:r>
            <a:r>
              <a:rPr lang="en-US" sz="2000" b="0" i="0" u="none" dirty="0">
                <a:solidFill>
                  <a:schemeClr val="accent1"/>
                </a:solidFill>
                <a:ea typeface="Arial"/>
                <a:cs typeface="Arial"/>
                <a:sym typeface="Arial"/>
              </a:rPr>
              <a:t> (</a:t>
            </a:r>
            <a:r>
              <a:rPr lang="en-US" sz="2000" b="0" i="0" u="none" dirty="0" err="1">
                <a:solidFill>
                  <a:schemeClr val="accent1"/>
                </a:solidFill>
                <a:ea typeface="Arial"/>
                <a:cs typeface="Arial"/>
                <a:sym typeface="Arial"/>
              </a:rPr>
              <a:t>kaliper</a:t>
            </a:r>
            <a:r>
              <a:rPr lang="en-US" sz="2000" b="0" i="0" u="none" dirty="0">
                <a:solidFill>
                  <a:schemeClr val="accent1"/>
                </a:solidFill>
                <a:ea typeface="Arial"/>
                <a:cs typeface="Arial"/>
                <a:sym typeface="Arial"/>
              </a:rPr>
              <a:t>, </a:t>
            </a:r>
            <a:r>
              <a:rPr lang="en-US" sz="2000" b="0" i="0" u="none" dirty="0" err="1">
                <a:solidFill>
                  <a:schemeClr val="accent1"/>
                </a:solidFill>
                <a:ea typeface="Arial"/>
                <a:cs typeface="Arial"/>
                <a:sym typeface="Arial"/>
              </a:rPr>
              <a:t>izomerő</a:t>
            </a:r>
            <a:r>
              <a:rPr lang="en-US" sz="2000" b="0" i="0" u="none" dirty="0">
                <a:solidFill>
                  <a:schemeClr val="accent1"/>
                </a:solidFill>
                <a:ea typeface="Arial"/>
                <a:cs typeface="Arial"/>
                <a:sym typeface="Arial"/>
              </a:rPr>
              <a:t>, </a:t>
            </a:r>
            <a:r>
              <a:rPr lang="en-US" sz="2000" b="0" i="0" u="none" dirty="0" err="1">
                <a:solidFill>
                  <a:schemeClr val="accent1"/>
                </a:solidFill>
                <a:ea typeface="Arial"/>
                <a:cs typeface="Arial"/>
                <a:sym typeface="Arial"/>
              </a:rPr>
              <a:t>felkar</a:t>
            </a:r>
            <a:r>
              <a:rPr lang="en-US" sz="2000" b="0" i="0" u="none" dirty="0">
                <a:solidFill>
                  <a:schemeClr val="accent1"/>
                </a:solidFill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accent1"/>
                </a:solidFill>
                <a:ea typeface="Arial"/>
                <a:cs typeface="Arial"/>
                <a:sym typeface="Arial"/>
              </a:rPr>
              <a:t>körfogat</a:t>
            </a:r>
            <a:r>
              <a:rPr lang="en-US" sz="2000" b="0" i="0" u="none" dirty="0">
                <a:solidFill>
                  <a:schemeClr val="accent1"/>
                </a:solidFill>
                <a:ea typeface="Arial"/>
                <a:cs typeface="Arial"/>
                <a:sym typeface="Arial"/>
              </a:rPr>
              <a:t>)</a:t>
            </a:r>
          </a:p>
          <a:p>
            <a:pPr lvl="1">
              <a:spcBef>
                <a:spcPts val="640"/>
              </a:spcBef>
              <a:buClr>
                <a:schemeClr val="dk1"/>
              </a:buClr>
              <a:buSzPct val="100000"/>
            </a:pPr>
            <a:r>
              <a:rPr lang="en-US" sz="2000" b="0" i="0" u="none" dirty="0" err="1">
                <a:solidFill>
                  <a:schemeClr val="accent1"/>
                </a:solidFill>
                <a:ea typeface="Arial"/>
                <a:cs typeface="Arial"/>
                <a:sym typeface="Arial"/>
              </a:rPr>
              <a:t>Laborparaméretek</a:t>
            </a:r>
            <a:endParaRPr lang="en-US" sz="2000" b="0" i="0" u="none" dirty="0">
              <a:solidFill>
                <a:schemeClr val="accent1"/>
              </a:solidFill>
              <a:ea typeface="Arial"/>
              <a:cs typeface="Arial"/>
              <a:sym typeface="Arial"/>
            </a:endParaRPr>
          </a:p>
          <a:p>
            <a:pPr lvl="1">
              <a:spcBef>
                <a:spcPts val="640"/>
              </a:spcBef>
            </a:pPr>
            <a:r>
              <a:rPr lang="en-US" sz="2000" dirty="0" err="1">
                <a:solidFill>
                  <a:schemeClr val="accent1"/>
                </a:solidFill>
              </a:rPr>
              <a:t>Testösszetétel-mérés</a:t>
            </a:r>
            <a:endParaRPr lang="en-US" sz="2000" dirty="0">
              <a:solidFill>
                <a:schemeClr val="accent1"/>
              </a:solidFill>
            </a:endParaRPr>
          </a:p>
        </p:txBody>
      </p:sp>
      <p:pic>
        <p:nvPicPr>
          <p:cNvPr id="4" name="Shape 10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66538" y="0"/>
            <a:ext cx="6205862" cy="135030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hape 233"/>
          <p:cNvSpPr txBox="1"/>
          <p:nvPr/>
        </p:nvSpPr>
        <p:spPr>
          <a:xfrm>
            <a:off x="989458" y="1141325"/>
            <a:ext cx="7062600" cy="10931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8AF"/>
              </a:buClr>
              <a:buSzPct val="25000"/>
              <a:buFont typeface="PT Sans"/>
              <a:buNone/>
            </a:pPr>
            <a:r>
              <a:rPr lang="en-US" sz="3600" b="1" dirty="0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4. </a:t>
            </a:r>
            <a:r>
              <a:rPr lang="en-US" sz="3000" b="1" dirty="0" err="1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Mérhető</a:t>
            </a:r>
            <a:r>
              <a:rPr lang="en-US" sz="3000" b="1" dirty="0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-e a </a:t>
            </a:r>
            <a:r>
              <a:rPr lang="en-US" sz="3000" b="1" dirty="0" err="1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teljesítmény</a:t>
            </a:r>
            <a:r>
              <a:rPr lang="en-US" sz="3000" b="1" dirty="0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?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8AF"/>
              </a:buClr>
              <a:buSzPct val="25000"/>
              <a:buFont typeface="PT Sans"/>
              <a:buNone/>
            </a:pPr>
            <a:r>
              <a:rPr lang="en-US" sz="3000" b="1" dirty="0" err="1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Tápláltsági</a:t>
            </a:r>
            <a:r>
              <a:rPr lang="en-US" sz="3000" b="1" dirty="0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 </a:t>
            </a:r>
            <a:r>
              <a:rPr lang="en-US" sz="3000" b="1" dirty="0" err="1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állapot</a:t>
            </a:r>
            <a:r>
              <a:rPr lang="en-US" sz="3000" b="1" dirty="0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 </a:t>
            </a:r>
            <a:r>
              <a:rPr lang="en-US" sz="3000" b="1" dirty="0" err="1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meghatározása</a:t>
            </a:r>
            <a:endParaRPr lang="en-US" sz="3000" b="1" dirty="0">
              <a:solidFill>
                <a:srgbClr val="7F7F7F"/>
              </a:solidFill>
              <a:latin typeface="+mn-lt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  <p:transition spd="slow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Shape 466"/>
          <p:cNvSpPr txBox="1">
            <a:spLocks noGrp="1"/>
          </p:cNvSpPr>
          <p:nvPr>
            <p:ph idx="1"/>
          </p:nvPr>
        </p:nvSpPr>
        <p:spPr>
          <a:xfrm>
            <a:off x="457200" y="2636301"/>
            <a:ext cx="4254900" cy="34898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B8AF"/>
              </a:buClr>
              <a:buSzPct val="100000"/>
            </a:pPr>
            <a:r>
              <a:rPr lang="en-US" sz="3200" b="1" i="0" u="none" dirty="0" err="1">
                <a:solidFill>
                  <a:srgbClr val="797B7E"/>
                </a:solidFill>
                <a:ea typeface="PT Sans"/>
                <a:cs typeface="PT Sans"/>
                <a:sym typeface="PT Sans"/>
              </a:rPr>
              <a:t>Validált</a:t>
            </a:r>
            <a:r>
              <a:rPr lang="en-US" sz="3200" b="1" i="0" u="none" dirty="0">
                <a:solidFill>
                  <a:srgbClr val="797B7E"/>
                </a:solidFill>
                <a:ea typeface="PT Sans"/>
                <a:cs typeface="PT Sans"/>
                <a:sym typeface="PT Sans"/>
              </a:rPr>
              <a:t> </a:t>
            </a:r>
            <a:r>
              <a:rPr lang="en-US" sz="3200" b="1" dirty="0" err="1">
                <a:solidFill>
                  <a:srgbClr val="797B7E"/>
                </a:solidFill>
                <a:ea typeface="PT Sans"/>
                <a:cs typeface="PT Sans"/>
                <a:sym typeface="PT Sans"/>
              </a:rPr>
              <a:t>eszköz</a:t>
            </a:r>
            <a:endParaRPr lang="en-US" sz="3200" b="1" dirty="0">
              <a:solidFill>
                <a:srgbClr val="797B7E"/>
              </a:solidFill>
              <a:ea typeface="PT Sans"/>
              <a:cs typeface="PT Sans"/>
              <a:sym typeface="PT Sans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B8AF"/>
              </a:buClr>
              <a:buSzPct val="100000"/>
            </a:pPr>
            <a:r>
              <a:rPr lang="en-US" sz="3200" b="1" i="0" u="none" dirty="0" err="1">
                <a:solidFill>
                  <a:srgbClr val="797B7E"/>
                </a:solidFill>
                <a:ea typeface="PT Sans"/>
                <a:cs typeface="PT Sans"/>
                <a:sym typeface="PT Sans"/>
              </a:rPr>
              <a:t>Eredmények</a:t>
            </a:r>
            <a:r>
              <a:rPr lang="en-US" sz="3200" b="1" i="0" u="none" dirty="0">
                <a:solidFill>
                  <a:srgbClr val="797B7E"/>
                </a:solidFill>
                <a:ea typeface="PT Sans"/>
                <a:cs typeface="PT Sans"/>
                <a:sym typeface="PT Sans"/>
              </a:rPr>
              <a:t> </a:t>
            </a:r>
            <a:r>
              <a:rPr lang="en-US" sz="3200" b="1" i="0" u="none" dirty="0" err="1">
                <a:solidFill>
                  <a:srgbClr val="797B7E"/>
                </a:solidFill>
                <a:ea typeface="PT Sans"/>
                <a:cs typeface="PT Sans"/>
                <a:sym typeface="PT Sans"/>
              </a:rPr>
              <a:t>értékelése</a:t>
            </a:r>
            <a:r>
              <a:rPr lang="en-US" sz="3200" b="1" i="0" u="none" dirty="0">
                <a:solidFill>
                  <a:srgbClr val="797B7E"/>
                </a:solidFill>
                <a:ea typeface="PT Sans"/>
                <a:cs typeface="PT Sans"/>
                <a:sym typeface="PT Sans"/>
              </a:rPr>
              <a:t> - </a:t>
            </a:r>
            <a:r>
              <a:rPr lang="en-US" sz="3200" b="1" i="0" u="none" dirty="0" err="1">
                <a:solidFill>
                  <a:srgbClr val="797B7E"/>
                </a:solidFill>
                <a:ea typeface="PT Sans"/>
                <a:cs typeface="PT Sans"/>
                <a:sym typeface="PT Sans"/>
              </a:rPr>
              <a:t>szak</a:t>
            </a:r>
            <a:r>
              <a:rPr lang="en-US" sz="3200" b="1" dirty="0" err="1">
                <a:solidFill>
                  <a:srgbClr val="797B7E"/>
                </a:solidFill>
                <a:ea typeface="PT Sans"/>
                <a:cs typeface="PT Sans"/>
                <a:sym typeface="PT Sans"/>
              </a:rPr>
              <a:t>ember</a:t>
            </a:r>
            <a:r>
              <a:rPr lang="en-US" sz="3200" b="1" dirty="0">
                <a:solidFill>
                  <a:srgbClr val="797B7E"/>
                </a:solidFill>
                <a:ea typeface="PT Sans"/>
                <a:cs typeface="PT Sans"/>
                <a:sym typeface="PT Sans"/>
              </a:rPr>
              <a:t> </a:t>
            </a:r>
            <a:r>
              <a:rPr lang="en-US" sz="3200" b="1" dirty="0" err="1">
                <a:solidFill>
                  <a:srgbClr val="797B7E"/>
                </a:solidFill>
                <a:ea typeface="PT Sans"/>
                <a:cs typeface="PT Sans"/>
                <a:sym typeface="PT Sans"/>
              </a:rPr>
              <a:t>által</a:t>
            </a:r>
            <a:endParaRPr lang="en-US" sz="3200" b="1" dirty="0">
              <a:solidFill>
                <a:srgbClr val="797B7E"/>
              </a:solidFill>
              <a:ea typeface="PT Sans"/>
              <a:cs typeface="PT Sans"/>
              <a:sym typeface="PT Sans"/>
            </a:endParaRPr>
          </a:p>
          <a:p>
            <a:pPr marL="8001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200" b="1" i="0" u="none" dirty="0">
              <a:solidFill>
                <a:srgbClr val="00B8AF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b="1" i="0" u="none" dirty="0">
              <a:solidFill>
                <a:srgbClr val="00B8AF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468" name="Shape 4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20004" y="1591427"/>
            <a:ext cx="3260695" cy="3440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hape 10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66538" y="0"/>
            <a:ext cx="6205862" cy="135030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hape 233"/>
          <p:cNvSpPr txBox="1"/>
          <p:nvPr/>
        </p:nvSpPr>
        <p:spPr>
          <a:xfrm>
            <a:off x="989458" y="1141325"/>
            <a:ext cx="7062600" cy="10931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8AF"/>
              </a:buClr>
              <a:buSzPct val="25000"/>
              <a:buFont typeface="PT Sans"/>
              <a:buNone/>
            </a:pPr>
            <a:r>
              <a:rPr lang="en-US" sz="3600" b="1" dirty="0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4. </a:t>
            </a:r>
            <a:r>
              <a:rPr lang="en-US" sz="3000" b="1" dirty="0" err="1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Mérhető</a:t>
            </a:r>
            <a:r>
              <a:rPr lang="en-US" sz="3000" b="1" dirty="0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-e a </a:t>
            </a:r>
            <a:r>
              <a:rPr lang="en-US" sz="3000" b="1" dirty="0" err="1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teljesítmény</a:t>
            </a:r>
            <a:r>
              <a:rPr lang="en-US" sz="3000" b="1" dirty="0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?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8AF"/>
              </a:buClr>
              <a:buSzPct val="25000"/>
              <a:buFont typeface="PT Sans"/>
              <a:buNone/>
            </a:pPr>
            <a:r>
              <a:rPr lang="en-US" sz="3000" b="1" dirty="0" err="1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Testösszetétel-mérés</a:t>
            </a:r>
            <a:endParaRPr lang="en-US" sz="3000" b="1" dirty="0">
              <a:solidFill>
                <a:srgbClr val="7F7F7F"/>
              </a:solidFill>
              <a:latin typeface="+mn-lt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  <p:transition spd="slow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Shape 475"/>
          <p:cNvSpPr txBox="1">
            <a:spLocks noGrp="1"/>
          </p:cNvSpPr>
          <p:nvPr>
            <p:ph idx="1"/>
          </p:nvPr>
        </p:nvSpPr>
        <p:spPr>
          <a:xfrm>
            <a:off x="822960" y="2266576"/>
            <a:ext cx="7520940" cy="241390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2800" u="sng" dirty="0" err="1">
                <a:solidFill>
                  <a:srgbClr val="797B7E"/>
                </a:solidFill>
              </a:rPr>
              <a:t>Inbody</a:t>
            </a:r>
            <a:r>
              <a:rPr lang="en-US" sz="2800" u="sng" dirty="0">
                <a:solidFill>
                  <a:srgbClr val="797B7E"/>
                </a:solidFill>
              </a:rPr>
              <a:t> 720 </a:t>
            </a:r>
            <a:r>
              <a:rPr lang="en-US" sz="2800" u="sng" dirty="0" err="1">
                <a:solidFill>
                  <a:srgbClr val="797B7E"/>
                </a:solidFill>
              </a:rPr>
              <a:t>működési</a:t>
            </a:r>
            <a:r>
              <a:rPr lang="en-US" sz="2800" u="sng" dirty="0">
                <a:solidFill>
                  <a:srgbClr val="797B7E"/>
                </a:solidFill>
              </a:rPr>
              <a:t> </a:t>
            </a:r>
            <a:r>
              <a:rPr lang="en-US" sz="2800" u="sng" dirty="0" err="1">
                <a:solidFill>
                  <a:srgbClr val="797B7E"/>
                </a:solidFill>
              </a:rPr>
              <a:t>elve</a:t>
            </a:r>
            <a:r>
              <a:rPr lang="en-US" sz="2800" u="sng" dirty="0">
                <a:solidFill>
                  <a:srgbClr val="797B7E"/>
                </a:solidFill>
              </a:rPr>
              <a:t>: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2800" dirty="0" err="1">
                <a:solidFill>
                  <a:srgbClr val="797B7E"/>
                </a:solidFill>
              </a:rPr>
              <a:t>különböző</a:t>
            </a:r>
            <a:r>
              <a:rPr lang="en-US" sz="2800" dirty="0">
                <a:solidFill>
                  <a:srgbClr val="797B7E"/>
                </a:solidFill>
              </a:rPr>
              <a:t> </a:t>
            </a:r>
            <a:r>
              <a:rPr lang="en-US" sz="2800" dirty="0" err="1">
                <a:solidFill>
                  <a:srgbClr val="797B7E"/>
                </a:solidFill>
              </a:rPr>
              <a:t>összetételű</a:t>
            </a:r>
            <a:r>
              <a:rPr lang="en-US" sz="2800" dirty="0">
                <a:solidFill>
                  <a:srgbClr val="797B7E"/>
                </a:solidFill>
              </a:rPr>
              <a:t> </a:t>
            </a:r>
            <a:r>
              <a:rPr lang="en-US" sz="2800" dirty="0" err="1">
                <a:solidFill>
                  <a:srgbClr val="797B7E"/>
                </a:solidFill>
              </a:rPr>
              <a:t>és</a:t>
            </a:r>
            <a:r>
              <a:rPr lang="en-US" sz="2800" dirty="0">
                <a:solidFill>
                  <a:srgbClr val="797B7E"/>
                </a:solidFill>
              </a:rPr>
              <a:t> </a:t>
            </a:r>
            <a:r>
              <a:rPr lang="en-US" sz="2800" dirty="0" err="1">
                <a:solidFill>
                  <a:srgbClr val="797B7E"/>
                </a:solidFill>
              </a:rPr>
              <a:t>víztartalmú</a:t>
            </a:r>
            <a:r>
              <a:rPr lang="en-US" sz="2800" dirty="0">
                <a:solidFill>
                  <a:srgbClr val="797B7E"/>
                </a:solidFill>
              </a:rPr>
              <a:t> </a:t>
            </a:r>
            <a:r>
              <a:rPr lang="en-US" sz="2800" dirty="0" err="1">
                <a:solidFill>
                  <a:srgbClr val="797B7E"/>
                </a:solidFill>
              </a:rPr>
              <a:t>szövetek</a:t>
            </a:r>
            <a:endParaRPr lang="en-US" sz="2800" dirty="0">
              <a:solidFill>
                <a:srgbClr val="797B7E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-US" sz="2800" dirty="0" err="1">
                <a:solidFill>
                  <a:srgbClr val="797B7E"/>
                </a:solidFill>
              </a:rPr>
              <a:t>mennyiségét</a:t>
            </a:r>
            <a:r>
              <a:rPr lang="en-US" sz="2800" dirty="0">
                <a:solidFill>
                  <a:srgbClr val="797B7E"/>
                </a:solidFill>
              </a:rPr>
              <a:t> </a:t>
            </a:r>
            <a:r>
              <a:rPr lang="en-US" sz="2800" dirty="0" err="1">
                <a:solidFill>
                  <a:srgbClr val="797B7E"/>
                </a:solidFill>
              </a:rPr>
              <a:t>és</a:t>
            </a:r>
            <a:r>
              <a:rPr lang="en-US" sz="2800" dirty="0">
                <a:solidFill>
                  <a:srgbClr val="797B7E"/>
                </a:solidFill>
              </a:rPr>
              <a:t> </a:t>
            </a:r>
            <a:r>
              <a:rPr lang="en-US" sz="2800" dirty="0" err="1">
                <a:solidFill>
                  <a:srgbClr val="797B7E"/>
                </a:solidFill>
              </a:rPr>
              <a:t>arányát</a:t>
            </a:r>
            <a:r>
              <a:rPr lang="en-US" sz="2800" dirty="0">
                <a:solidFill>
                  <a:srgbClr val="797B7E"/>
                </a:solidFill>
              </a:rPr>
              <a:t> </a:t>
            </a:r>
            <a:r>
              <a:rPr lang="en-US" sz="2800" dirty="0" err="1">
                <a:solidFill>
                  <a:srgbClr val="797B7E"/>
                </a:solidFill>
              </a:rPr>
              <a:t>méri</a:t>
            </a:r>
            <a:r>
              <a:rPr lang="en-US" sz="2800" dirty="0">
                <a:solidFill>
                  <a:srgbClr val="797B7E"/>
                </a:solidFill>
              </a:rPr>
              <a:t> a </a:t>
            </a:r>
            <a:r>
              <a:rPr lang="en-US" sz="2800" dirty="0" err="1">
                <a:solidFill>
                  <a:srgbClr val="797B7E"/>
                </a:solidFill>
              </a:rPr>
              <a:t>szövetre</a:t>
            </a:r>
            <a:r>
              <a:rPr lang="en-US" sz="2800" dirty="0">
                <a:solidFill>
                  <a:srgbClr val="797B7E"/>
                </a:solidFill>
              </a:rPr>
              <a:t> </a:t>
            </a:r>
            <a:r>
              <a:rPr lang="en-US" sz="2800" dirty="0" err="1">
                <a:solidFill>
                  <a:srgbClr val="797B7E"/>
                </a:solidFill>
              </a:rPr>
              <a:t>jellemző</a:t>
            </a:r>
            <a:endParaRPr lang="en-US" sz="2800" dirty="0">
              <a:solidFill>
                <a:srgbClr val="797B7E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-US" sz="2800" dirty="0" err="1">
                <a:solidFill>
                  <a:srgbClr val="797B7E"/>
                </a:solidFill>
              </a:rPr>
              <a:t>ellenállás</a:t>
            </a:r>
            <a:r>
              <a:rPr lang="en-US" sz="2800" dirty="0">
                <a:solidFill>
                  <a:srgbClr val="797B7E"/>
                </a:solidFill>
              </a:rPr>
              <a:t> </a:t>
            </a:r>
            <a:r>
              <a:rPr lang="en-US" sz="2800" dirty="0" err="1">
                <a:solidFill>
                  <a:srgbClr val="797B7E"/>
                </a:solidFill>
              </a:rPr>
              <a:t>alapján</a:t>
            </a:r>
            <a:r>
              <a:rPr lang="en-US" sz="2800" dirty="0">
                <a:solidFill>
                  <a:srgbClr val="797B7E"/>
                </a:solidFill>
              </a:rPr>
              <a:t> </a:t>
            </a:r>
          </a:p>
        </p:txBody>
      </p:sp>
      <p:sp>
        <p:nvSpPr>
          <p:cNvPr id="6" name="Shape 233"/>
          <p:cNvSpPr txBox="1"/>
          <p:nvPr/>
        </p:nvSpPr>
        <p:spPr>
          <a:xfrm>
            <a:off x="989458" y="1141325"/>
            <a:ext cx="7062600" cy="10931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8AF"/>
              </a:buClr>
              <a:buSzPct val="25000"/>
              <a:buFont typeface="PT Sans"/>
              <a:buNone/>
            </a:pPr>
            <a:r>
              <a:rPr lang="en-US" sz="3600" b="1" dirty="0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4. </a:t>
            </a:r>
            <a:r>
              <a:rPr lang="en-US" sz="3000" b="1" dirty="0" err="1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Mérhető</a:t>
            </a:r>
            <a:r>
              <a:rPr lang="en-US" sz="3000" b="1" dirty="0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-e a </a:t>
            </a:r>
            <a:r>
              <a:rPr lang="en-US" sz="3000" b="1" dirty="0" err="1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teljesítmény</a:t>
            </a:r>
            <a:r>
              <a:rPr lang="en-US" sz="3000" b="1" dirty="0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?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8AF"/>
              </a:buClr>
              <a:buSzPct val="25000"/>
              <a:buFont typeface="PT Sans"/>
              <a:buNone/>
            </a:pPr>
            <a:r>
              <a:rPr lang="en-US" sz="3000" b="1" dirty="0" err="1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Testösszetétel-mérés</a:t>
            </a:r>
            <a:endParaRPr lang="en-US" sz="3000" b="1" dirty="0">
              <a:solidFill>
                <a:srgbClr val="7F7F7F"/>
              </a:solidFill>
              <a:latin typeface="+mn-lt"/>
              <a:ea typeface="PT Sans"/>
              <a:cs typeface="PT Sans"/>
              <a:sym typeface="PT Sans"/>
            </a:endParaRPr>
          </a:p>
        </p:txBody>
      </p:sp>
      <p:pic>
        <p:nvPicPr>
          <p:cNvPr id="7" name="Shape 10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66538" y="0"/>
            <a:ext cx="6205862" cy="1350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Shape 481"/>
          <p:cNvSpPr txBox="1">
            <a:spLocks noGrp="1"/>
          </p:cNvSpPr>
          <p:nvPr>
            <p:ph idx="1"/>
          </p:nvPr>
        </p:nvSpPr>
        <p:spPr>
          <a:xfrm>
            <a:off x="822960" y="2363026"/>
            <a:ext cx="7520940" cy="231745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228600" lvl="0" indent="0">
              <a:spcBef>
                <a:spcPts val="0"/>
              </a:spcBef>
            </a:pPr>
            <a:r>
              <a:rPr lang="en-US" sz="1800" dirty="0" err="1">
                <a:solidFill>
                  <a:srgbClr val="797B7E"/>
                </a:solidFill>
              </a:rPr>
              <a:t>Ideális</a:t>
            </a:r>
            <a:r>
              <a:rPr lang="en-US" sz="1800" dirty="0">
                <a:solidFill>
                  <a:srgbClr val="797B7E"/>
                </a:solidFill>
              </a:rPr>
              <a:t> </a:t>
            </a:r>
            <a:r>
              <a:rPr lang="en-US" sz="1800" dirty="0" err="1">
                <a:solidFill>
                  <a:srgbClr val="797B7E"/>
                </a:solidFill>
              </a:rPr>
              <a:t>mérési</a:t>
            </a:r>
            <a:r>
              <a:rPr lang="en-US" sz="1800" dirty="0">
                <a:solidFill>
                  <a:srgbClr val="797B7E"/>
                </a:solidFill>
              </a:rPr>
              <a:t> </a:t>
            </a:r>
            <a:r>
              <a:rPr lang="en-US" sz="1800" dirty="0" err="1">
                <a:solidFill>
                  <a:srgbClr val="797B7E"/>
                </a:solidFill>
              </a:rPr>
              <a:t>körülmények</a:t>
            </a:r>
            <a:r>
              <a:rPr lang="en-US" sz="1800" dirty="0">
                <a:solidFill>
                  <a:srgbClr val="797B7E"/>
                </a:solidFill>
              </a:rPr>
              <a:t>:</a:t>
            </a:r>
          </a:p>
          <a:p>
            <a:pPr marL="971550" lvl="0" indent="-285750">
              <a:spcBef>
                <a:spcPts val="0"/>
              </a:spcBef>
              <a:buFont typeface="Arial"/>
              <a:buChar char="•"/>
            </a:pPr>
            <a:r>
              <a:rPr lang="en-US" sz="1800" dirty="0">
                <a:solidFill>
                  <a:srgbClr val="797B7E"/>
                </a:solidFill>
              </a:rPr>
              <a:t>min. 3-4 </a:t>
            </a:r>
            <a:r>
              <a:rPr lang="en-US" sz="1800" dirty="0" err="1">
                <a:solidFill>
                  <a:srgbClr val="797B7E"/>
                </a:solidFill>
              </a:rPr>
              <a:t>órával</a:t>
            </a:r>
            <a:r>
              <a:rPr lang="en-US" sz="1800" dirty="0">
                <a:solidFill>
                  <a:srgbClr val="797B7E"/>
                </a:solidFill>
              </a:rPr>
              <a:t> </a:t>
            </a:r>
            <a:r>
              <a:rPr lang="en-US" sz="1800" dirty="0" err="1">
                <a:solidFill>
                  <a:srgbClr val="797B7E"/>
                </a:solidFill>
              </a:rPr>
              <a:t>étkezést</a:t>
            </a:r>
            <a:r>
              <a:rPr lang="en-US" sz="1800" dirty="0">
                <a:solidFill>
                  <a:srgbClr val="797B7E"/>
                </a:solidFill>
              </a:rPr>
              <a:t> </a:t>
            </a:r>
            <a:r>
              <a:rPr lang="en-US" sz="1800" dirty="0" err="1">
                <a:solidFill>
                  <a:srgbClr val="797B7E"/>
                </a:solidFill>
              </a:rPr>
              <a:t>követően</a:t>
            </a:r>
            <a:endParaRPr lang="en-US" sz="1800" dirty="0">
              <a:solidFill>
                <a:srgbClr val="797B7E"/>
              </a:solidFill>
            </a:endParaRPr>
          </a:p>
          <a:p>
            <a:pPr marL="971550" lvl="0" indent="-285750">
              <a:spcBef>
                <a:spcPts val="0"/>
              </a:spcBef>
              <a:buFont typeface="Arial"/>
              <a:buChar char="•"/>
            </a:pPr>
            <a:r>
              <a:rPr lang="en-US" sz="1800" dirty="0" err="1">
                <a:solidFill>
                  <a:srgbClr val="797B7E"/>
                </a:solidFill>
              </a:rPr>
              <a:t>mosdóhasználat</a:t>
            </a:r>
            <a:r>
              <a:rPr lang="en-US" sz="1800" dirty="0">
                <a:solidFill>
                  <a:srgbClr val="797B7E"/>
                </a:solidFill>
              </a:rPr>
              <a:t> </a:t>
            </a:r>
            <a:r>
              <a:rPr lang="en-US" sz="1800" dirty="0" err="1">
                <a:solidFill>
                  <a:srgbClr val="797B7E"/>
                </a:solidFill>
              </a:rPr>
              <a:t>után</a:t>
            </a:r>
            <a:endParaRPr lang="en-US" sz="1800" dirty="0">
              <a:solidFill>
                <a:srgbClr val="797B7E"/>
              </a:solidFill>
            </a:endParaRPr>
          </a:p>
          <a:p>
            <a:pPr marL="971550" lvl="0" indent="-285750">
              <a:spcBef>
                <a:spcPts val="0"/>
              </a:spcBef>
              <a:buFont typeface="Arial"/>
              <a:buChar char="•"/>
            </a:pPr>
            <a:r>
              <a:rPr lang="en-US" sz="1800" dirty="0" err="1">
                <a:solidFill>
                  <a:srgbClr val="797B7E"/>
                </a:solidFill>
              </a:rPr>
              <a:t>legalább</a:t>
            </a:r>
            <a:r>
              <a:rPr lang="en-US" sz="1800" dirty="0">
                <a:solidFill>
                  <a:srgbClr val="797B7E"/>
                </a:solidFill>
              </a:rPr>
              <a:t> 8 </a:t>
            </a:r>
            <a:r>
              <a:rPr lang="en-US" sz="1800" dirty="0" err="1">
                <a:solidFill>
                  <a:srgbClr val="797B7E"/>
                </a:solidFill>
              </a:rPr>
              <a:t>órával</a:t>
            </a:r>
            <a:r>
              <a:rPr lang="en-US" sz="1800" dirty="0">
                <a:solidFill>
                  <a:srgbClr val="797B7E"/>
                </a:solidFill>
              </a:rPr>
              <a:t> </a:t>
            </a:r>
            <a:r>
              <a:rPr lang="en-US" sz="1800" dirty="0" err="1">
                <a:solidFill>
                  <a:srgbClr val="797B7E"/>
                </a:solidFill>
              </a:rPr>
              <a:t>edzést</a:t>
            </a:r>
            <a:r>
              <a:rPr lang="en-US" sz="1800" dirty="0">
                <a:solidFill>
                  <a:srgbClr val="797B7E"/>
                </a:solidFill>
              </a:rPr>
              <a:t> </a:t>
            </a:r>
            <a:r>
              <a:rPr lang="en-US" sz="1800" dirty="0" err="1">
                <a:solidFill>
                  <a:srgbClr val="797B7E"/>
                </a:solidFill>
              </a:rPr>
              <a:t>követően</a:t>
            </a:r>
            <a:endParaRPr lang="en-US" sz="1800" dirty="0">
              <a:solidFill>
                <a:srgbClr val="797B7E"/>
              </a:solidFill>
            </a:endParaRPr>
          </a:p>
          <a:p>
            <a:pPr marL="971550" lvl="0" indent="-285750">
              <a:spcBef>
                <a:spcPts val="0"/>
              </a:spcBef>
              <a:buFont typeface="Arial"/>
              <a:buChar char="•"/>
            </a:pPr>
            <a:r>
              <a:rPr lang="en-US" sz="1800" dirty="0" err="1">
                <a:solidFill>
                  <a:srgbClr val="797B7E"/>
                </a:solidFill>
              </a:rPr>
              <a:t>menstruációs</a:t>
            </a:r>
            <a:r>
              <a:rPr lang="en-US" sz="1800" dirty="0">
                <a:solidFill>
                  <a:srgbClr val="797B7E"/>
                </a:solidFill>
              </a:rPr>
              <a:t> </a:t>
            </a:r>
            <a:r>
              <a:rPr lang="en-US" sz="1800" dirty="0" err="1">
                <a:solidFill>
                  <a:srgbClr val="797B7E"/>
                </a:solidFill>
              </a:rPr>
              <a:t>cikluson</a:t>
            </a:r>
            <a:r>
              <a:rPr lang="en-US" sz="1800" dirty="0">
                <a:solidFill>
                  <a:srgbClr val="797B7E"/>
                </a:solidFill>
              </a:rPr>
              <a:t> </a:t>
            </a:r>
            <a:r>
              <a:rPr lang="en-US" sz="1800" dirty="0" err="1">
                <a:solidFill>
                  <a:srgbClr val="797B7E"/>
                </a:solidFill>
              </a:rPr>
              <a:t>kívül</a:t>
            </a:r>
            <a:endParaRPr lang="en-US" sz="1800" dirty="0">
              <a:solidFill>
                <a:srgbClr val="797B7E"/>
              </a:solidFill>
            </a:endParaRPr>
          </a:p>
          <a:p>
            <a:pPr marL="971550" lvl="0" indent="-285750">
              <a:spcBef>
                <a:spcPts val="0"/>
              </a:spcBef>
              <a:buFont typeface="Arial"/>
              <a:buChar char="•"/>
            </a:pPr>
            <a:r>
              <a:rPr lang="en-US" sz="1800" dirty="0" err="1">
                <a:solidFill>
                  <a:srgbClr val="797B7E"/>
                </a:solidFill>
              </a:rPr>
              <a:t>alsóneműben</a:t>
            </a:r>
            <a:endParaRPr lang="en-US" sz="1800" dirty="0">
              <a:solidFill>
                <a:srgbClr val="797B7E"/>
              </a:solidFill>
            </a:endParaRPr>
          </a:p>
          <a:p>
            <a:pPr marL="971550" lvl="0" indent="-285750">
              <a:spcBef>
                <a:spcPts val="0"/>
              </a:spcBef>
              <a:buFont typeface="Arial"/>
              <a:buChar char="•"/>
            </a:pPr>
            <a:r>
              <a:rPr lang="en-US" sz="1800" dirty="0" err="1">
                <a:solidFill>
                  <a:srgbClr val="797B7E"/>
                </a:solidFill>
              </a:rPr>
              <a:t>mérés</a:t>
            </a:r>
            <a:r>
              <a:rPr lang="en-US" sz="1800" dirty="0">
                <a:solidFill>
                  <a:srgbClr val="797B7E"/>
                </a:solidFill>
              </a:rPr>
              <a:t> </a:t>
            </a:r>
            <a:r>
              <a:rPr lang="en-US" sz="1800" dirty="0" err="1">
                <a:solidFill>
                  <a:srgbClr val="797B7E"/>
                </a:solidFill>
              </a:rPr>
              <a:t>elött</a:t>
            </a:r>
            <a:r>
              <a:rPr lang="en-US" sz="1800" dirty="0">
                <a:solidFill>
                  <a:srgbClr val="797B7E"/>
                </a:solidFill>
              </a:rPr>
              <a:t> min. 5 </a:t>
            </a:r>
            <a:r>
              <a:rPr lang="en-US" sz="1800" dirty="0" err="1">
                <a:solidFill>
                  <a:srgbClr val="797B7E"/>
                </a:solidFill>
              </a:rPr>
              <a:t>perc</a:t>
            </a:r>
            <a:r>
              <a:rPr lang="en-US" sz="1800" dirty="0">
                <a:solidFill>
                  <a:srgbClr val="797B7E"/>
                </a:solidFill>
              </a:rPr>
              <a:t> </a:t>
            </a:r>
            <a:r>
              <a:rPr lang="en-US" sz="1800" dirty="0" err="1">
                <a:solidFill>
                  <a:srgbClr val="797B7E"/>
                </a:solidFill>
              </a:rPr>
              <a:t>testi</a:t>
            </a:r>
            <a:r>
              <a:rPr lang="en-US" sz="1800" dirty="0">
                <a:solidFill>
                  <a:srgbClr val="797B7E"/>
                </a:solidFill>
              </a:rPr>
              <a:t> </a:t>
            </a:r>
            <a:r>
              <a:rPr lang="en-US" sz="1800" dirty="0" err="1">
                <a:solidFill>
                  <a:srgbClr val="797B7E"/>
                </a:solidFill>
              </a:rPr>
              <a:t>nyugalom</a:t>
            </a:r>
            <a:r>
              <a:rPr lang="en-US" sz="1800" dirty="0">
                <a:solidFill>
                  <a:srgbClr val="797B7E"/>
                </a:solidFill>
              </a:rPr>
              <a:t> 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6" name="Shape 10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66538" y="0"/>
            <a:ext cx="6205862" cy="135030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hape 233"/>
          <p:cNvSpPr txBox="1"/>
          <p:nvPr/>
        </p:nvSpPr>
        <p:spPr>
          <a:xfrm>
            <a:off x="989458" y="1141325"/>
            <a:ext cx="7062600" cy="10931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8AF"/>
              </a:buClr>
              <a:buSzPct val="25000"/>
              <a:buFont typeface="PT Sans"/>
              <a:buNone/>
            </a:pPr>
            <a:r>
              <a:rPr lang="en-US" sz="3600" b="1" dirty="0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4. </a:t>
            </a:r>
            <a:r>
              <a:rPr lang="en-US" sz="3000" b="1" dirty="0" err="1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Mérhető</a:t>
            </a:r>
            <a:r>
              <a:rPr lang="en-US" sz="3000" b="1" dirty="0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-e a </a:t>
            </a:r>
            <a:r>
              <a:rPr lang="en-US" sz="3000" b="1" dirty="0" err="1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teljesítmény</a:t>
            </a:r>
            <a:r>
              <a:rPr lang="en-US" sz="3000" b="1" dirty="0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?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8AF"/>
              </a:buClr>
              <a:buSzPct val="25000"/>
              <a:buFont typeface="PT Sans"/>
              <a:buNone/>
            </a:pPr>
            <a:r>
              <a:rPr lang="en-US" sz="3000" b="1" dirty="0" err="1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Testösszetétel-mérés</a:t>
            </a:r>
            <a:r>
              <a:rPr lang="en-US" sz="3000" b="1" dirty="0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 - </a:t>
            </a:r>
            <a:r>
              <a:rPr lang="en-US" sz="3000" b="1" dirty="0" err="1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gyakorlatban</a:t>
            </a:r>
            <a:endParaRPr lang="en-US" sz="3000" b="1" dirty="0">
              <a:solidFill>
                <a:srgbClr val="7F7F7F"/>
              </a:solidFill>
              <a:latin typeface="+mn-lt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  <p:transition spd="slow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Shape 488"/>
          <p:cNvSpPr txBox="1"/>
          <p:nvPr/>
        </p:nvSpPr>
        <p:spPr>
          <a:xfrm>
            <a:off x="6262082" y="1321135"/>
            <a:ext cx="1873249" cy="396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8AF"/>
              </a:buClr>
              <a:buSzPct val="25000"/>
              <a:buFont typeface="PT Sans"/>
              <a:buNone/>
            </a:pPr>
            <a:r>
              <a:rPr lang="en-US" sz="2000" b="1" i="0" u="none" dirty="0" err="1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Család</a:t>
            </a:r>
            <a:endParaRPr lang="en-US" sz="2000" b="1" i="0" u="none" dirty="0">
              <a:solidFill>
                <a:srgbClr val="797B7E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489" name="Shape 489"/>
          <p:cNvSpPr txBox="1"/>
          <p:nvPr/>
        </p:nvSpPr>
        <p:spPr>
          <a:xfrm>
            <a:off x="808037" y="889285"/>
            <a:ext cx="1576386" cy="396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25000"/>
              <a:buFont typeface="PT Sans"/>
              <a:buNone/>
            </a:pPr>
            <a:r>
              <a:rPr lang="en-US" sz="2000" b="1" i="0" u="none" dirty="0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DIETETIKUS</a:t>
            </a:r>
          </a:p>
        </p:txBody>
      </p:sp>
      <p:sp>
        <p:nvSpPr>
          <p:cNvPr id="490" name="Shape 490"/>
          <p:cNvSpPr txBox="1"/>
          <p:nvPr/>
        </p:nvSpPr>
        <p:spPr>
          <a:xfrm>
            <a:off x="5464968" y="4591817"/>
            <a:ext cx="1511299" cy="396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8AF"/>
              </a:buClr>
              <a:buSzPct val="25000"/>
              <a:buFont typeface="PT Sans"/>
              <a:buNone/>
            </a:pPr>
            <a:r>
              <a:rPr lang="en-US" sz="2000" b="1" i="0" u="none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Sportorvos</a:t>
            </a:r>
          </a:p>
        </p:txBody>
      </p:sp>
      <p:sp>
        <p:nvSpPr>
          <p:cNvPr id="491" name="Shape 491"/>
          <p:cNvSpPr txBox="1"/>
          <p:nvPr/>
        </p:nvSpPr>
        <p:spPr>
          <a:xfrm>
            <a:off x="126122" y="2168526"/>
            <a:ext cx="1871662" cy="396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8AF"/>
              </a:buClr>
              <a:buSzPct val="25000"/>
              <a:buFont typeface="PT Sans"/>
              <a:buNone/>
            </a:pPr>
            <a:r>
              <a:rPr lang="en-US" sz="2000" b="1" i="0" u="none" dirty="0" err="1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Pszichológus</a:t>
            </a:r>
            <a:endParaRPr lang="en-US" sz="2000" b="1" i="0" u="none" dirty="0">
              <a:solidFill>
                <a:srgbClr val="797B7E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492" name="Shape 492"/>
          <p:cNvSpPr txBox="1"/>
          <p:nvPr/>
        </p:nvSpPr>
        <p:spPr>
          <a:xfrm>
            <a:off x="6227762" y="4149725"/>
            <a:ext cx="1152525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rgbClr val="797B7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3" name="Shape 493"/>
          <p:cNvSpPr txBox="1"/>
          <p:nvPr/>
        </p:nvSpPr>
        <p:spPr>
          <a:xfrm>
            <a:off x="3576053" y="4697475"/>
            <a:ext cx="1225550" cy="396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8AF"/>
              </a:buClr>
              <a:buSzPct val="25000"/>
              <a:buFont typeface="PT Sans"/>
              <a:buNone/>
            </a:pPr>
            <a:r>
              <a:rPr lang="en-US" sz="2000" b="1" i="0" u="none" dirty="0" err="1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Masszőr</a:t>
            </a:r>
            <a:endParaRPr lang="en-US" sz="2000" b="1" i="0" u="none" dirty="0">
              <a:solidFill>
                <a:srgbClr val="797B7E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494" name="Shape 494"/>
          <p:cNvSpPr txBox="1"/>
          <p:nvPr/>
        </p:nvSpPr>
        <p:spPr>
          <a:xfrm>
            <a:off x="58682" y="3193716"/>
            <a:ext cx="2160586" cy="396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8AF"/>
              </a:buClr>
              <a:buSzPct val="25000"/>
              <a:buFont typeface="PT Sans"/>
              <a:buNone/>
            </a:pPr>
            <a:r>
              <a:rPr lang="en-US" sz="2000" b="1" i="0" u="none" dirty="0" err="1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Sportmenedzser</a:t>
            </a:r>
            <a:endParaRPr lang="en-US" sz="2000" b="1" i="0" u="none" dirty="0">
              <a:solidFill>
                <a:srgbClr val="797B7E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495" name="Shape 495"/>
          <p:cNvSpPr txBox="1"/>
          <p:nvPr/>
        </p:nvSpPr>
        <p:spPr>
          <a:xfrm>
            <a:off x="808037" y="4317999"/>
            <a:ext cx="1935161" cy="396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8AF"/>
              </a:buClr>
              <a:buSzPct val="25000"/>
              <a:buFont typeface="PT Sans"/>
              <a:buNone/>
            </a:pPr>
            <a:r>
              <a:rPr lang="en-US" sz="2000" b="1" i="0" u="none" dirty="0" err="1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Gyógytornász</a:t>
            </a:r>
            <a:endParaRPr lang="en-US" sz="2000" b="1" i="0" u="none" dirty="0">
              <a:solidFill>
                <a:srgbClr val="797B7E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496" name="Shape 496"/>
          <p:cNvSpPr txBox="1"/>
          <p:nvPr/>
        </p:nvSpPr>
        <p:spPr>
          <a:xfrm>
            <a:off x="3430587" y="5765801"/>
            <a:ext cx="649286" cy="396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PT Sans"/>
              <a:buNone/>
            </a:pPr>
            <a:r>
              <a:rPr lang="en-US" sz="2000" b="1" i="0" u="none" dirty="0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CÉL</a:t>
            </a:r>
          </a:p>
        </p:txBody>
      </p:sp>
      <p:sp>
        <p:nvSpPr>
          <p:cNvPr id="497" name="Shape 497"/>
          <p:cNvSpPr txBox="1"/>
          <p:nvPr/>
        </p:nvSpPr>
        <p:spPr>
          <a:xfrm>
            <a:off x="5259389" y="5765801"/>
            <a:ext cx="3884611" cy="396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PT Sans"/>
              <a:buNone/>
            </a:pPr>
            <a:r>
              <a:rPr lang="en-US" sz="2000" b="1" i="0" u="none" dirty="0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MAXIMÁLIS TELJESÍTMÉNY</a:t>
            </a:r>
          </a:p>
        </p:txBody>
      </p:sp>
      <p:sp>
        <p:nvSpPr>
          <p:cNvPr id="498" name="Shape 498"/>
          <p:cNvSpPr txBox="1"/>
          <p:nvPr/>
        </p:nvSpPr>
        <p:spPr>
          <a:xfrm>
            <a:off x="2557968" y="287624"/>
            <a:ext cx="3124781" cy="6016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PT Sans"/>
              <a:buNone/>
            </a:pPr>
            <a:r>
              <a:rPr lang="en-US" sz="3600" b="1" i="0" u="none" dirty="0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 SPORTOLÓT</a:t>
            </a: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PT Sans"/>
              <a:buNone/>
            </a:pPr>
            <a:r>
              <a:rPr lang="en-US" sz="3600" b="1" i="0" u="none" dirty="0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SEGÍTŐ TEAM</a:t>
            </a:r>
          </a:p>
        </p:txBody>
      </p:sp>
      <p:pic>
        <p:nvPicPr>
          <p:cNvPr id="499" name="Shape 499"/>
          <p:cNvPicPr preferRelativeResize="0"/>
          <p:nvPr/>
        </p:nvPicPr>
        <p:blipFill rotWithShape="1">
          <a:blip r:embed="rId3">
            <a:alphaModFix/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/>
        </p:blipFill>
        <p:spPr>
          <a:xfrm rot="-300000">
            <a:off x="3952292" y="3964780"/>
            <a:ext cx="633412" cy="706436"/>
          </a:xfrm>
          <a:prstGeom prst="rect">
            <a:avLst/>
          </a:prstGeom>
          <a:noFill/>
          <a:ln>
            <a:noFill/>
          </a:ln>
        </p:spPr>
      </p:pic>
      <p:pic>
        <p:nvPicPr>
          <p:cNvPr id="500" name="Shape 500"/>
          <p:cNvPicPr preferRelativeResize="0"/>
          <p:nvPr/>
        </p:nvPicPr>
        <p:blipFill rotWithShape="1">
          <a:blip r:embed="rId3">
            <a:alphaModFix/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/>
        </p:blipFill>
        <p:spPr>
          <a:xfrm rot="-2460000">
            <a:off x="4955651" y="3870567"/>
            <a:ext cx="633412" cy="706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01" name="Shape 501"/>
          <p:cNvPicPr preferRelativeResize="0"/>
          <p:nvPr/>
        </p:nvPicPr>
        <p:blipFill rotWithShape="1">
          <a:blip r:embed="rId4">
            <a:alphaModFix/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/>
        </p:blipFill>
        <p:spPr>
          <a:xfrm>
            <a:off x="2219268" y="2215971"/>
            <a:ext cx="706436" cy="633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02" name="Shape 502"/>
          <p:cNvPicPr preferRelativeResize="0"/>
          <p:nvPr/>
        </p:nvPicPr>
        <p:blipFill rotWithShape="1">
          <a:blip r:embed="rId3">
            <a:alphaModFix/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/>
        </p:blipFill>
        <p:spPr>
          <a:xfrm rot="6540000">
            <a:off x="2466702" y="1255185"/>
            <a:ext cx="633411" cy="706436"/>
          </a:xfrm>
          <a:prstGeom prst="rect">
            <a:avLst/>
          </a:prstGeom>
          <a:noFill/>
          <a:ln>
            <a:noFill/>
          </a:ln>
        </p:spPr>
      </p:pic>
      <p:pic>
        <p:nvPicPr>
          <p:cNvPr id="503" name="Shape 503"/>
          <p:cNvPicPr preferRelativeResize="0"/>
          <p:nvPr/>
        </p:nvPicPr>
        <p:blipFill rotWithShape="1">
          <a:blip r:embed="rId5">
            <a:alphaModFix/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378535" y="5618162"/>
            <a:ext cx="846136" cy="758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4" name="Shape 504"/>
          <p:cNvPicPr preferRelativeResize="0"/>
          <p:nvPr/>
        </p:nvPicPr>
        <p:blipFill rotWithShape="1">
          <a:blip r:embed="rId3">
            <a:alphaModFix/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/>
        </p:blipFill>
        <p:spPr>
          <a:xfrm rot="-4140000">
            <a:off x="5460657" y="3199939"/>
            <a:ext cx="633411" cy="706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05" name="Shape 505"/>
          <p:cNvPicPr preferRelativeResize="0"/>
          <p:nvPr/>
        </p:nvPicPr>
        <p:blipFill rotWithShape="1">
          <a:blip r:embed="rId6">
            <a:alphaModFix/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/>
        </p:blipFill>
        <p:spPr>
          <a:xfrm rot="-600000">
            <a:off x="5594778" y="2272358"/>
            <a:ext cx="704850" cy="633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06" name="Shape 506"/>
          <p:cNvPicPr preferRelativeResize="0"/>
          <p:nvPr/>
        </p:nvPicPr>
        <p:blipFill rotWithShape="1">
          <a:blip r:embed="rId3">
            <a:alphaModFix/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/>
        </p:blipFill>
        <p:spPr>
          <a:xfrm rot="-6060000">
            <a:off x="5460656" y="1311225"/>
            <a:ext cx="633412" cy="706437"/>
          </a:xfrm>
          <a:prstGeom prst="rect">
            <a:avLst/>
          </a:prstGeom>
          <a:noFill/>
          <a:ln>
            <a:noFill/>
          </a:ln>
        </p:spPr>
      </p:pic>
      <p:sp>
        <p:nvSpPr>
          <p:cNvPr id="507" name="Shape 507"/>
          <p:cNvSpPr txBox="1"/>
          <p:nvPr/>
        </p:nvSpPr>
        <p:spPr>
          <a:xfrm>
            <a:off x="6349270" y="2190180"/>
            <a:ext cx="1873249" cy="396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8AF"/>
              </a:buClr>
              <a:buSzPct val="25000"/>
              <a:buFont typeface="PT Sans"/>
              <a:buNone/>
            </a:pPr>
            <a:r>
              <a:rPr lang="en-US" sz="2000" b="1" i="0" u="none" dirty="0" err="1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Edző</a:t>
            </a:r>
            <a:endParaRPr lang="en-US" sz="2000" b="1" i="0" u="none" dirty="0">
              <a:solidFill>
                <a:srgbClr val="797B7E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508" name="Shape 508"/>
          <p:cNvSpPr txBox="1"/>
          <p:nvPr/>
        </p:nvSpPr>
        <p:spPr>
          <a:xfrm>
            <a:off x="6170860" y="3553159"/>
            <a:ext cx="1873249" cy="396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8AF"/>
              </a:buClr>
              <a:buSzPct val="25000"/>
              <a:buFont typeface="PT Sans"/>
              <a:buNone/>
            </a:pPr>
            <a:r>
              <a:rPr lang="en-US" sz="2000" b="1" i="0" u="none" dirty="0" err="1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Iskola</a:t>
            </a:r>
            <a:r>
              <a:rPr lang="en-US" sz="2000" b="1" i="0" u="none" dirty="0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/</a:t>
            </a:r>
            <a:r>
              <a:rPr lang="en-US" sz="2000" b="1" i="0" u="none" dirty="0" err="1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munkahely</a:t>
            </a:r>
            <a:endParaRPr lang="en-US" sz="2000" b="1" i="0" u="none" dirty="0">
              <a:solidFill>
                <a:srgbClr val="797B7E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509" name="Shape 509"/>
          <p:cNvPicPr preferRelativeResize="0"/>
          <p:nvPr/>
        </p:nvPicPr>
        <p:blipFill rotWithShape="1">
          <a:blip r:embed="rId3">
            <a:alphaModFix/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/>
        </p:blipFill>
        <p:spPr>
          <a:xfrm rot="1500000">
            <a:off x="2677572" y="3784628"/>
            <a:ext cx="633411" cy="706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10" name="Shape 510"/>
          <p:cNvPicPr preferRelativeResize="0"/>
          <p:nvPr/>
        </p:nvPicPr>
        <p:blipFill rotWithShape="1">
          <a:blip r:embed="rId3">
            <a:alphaModFix/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/>
        </p:blipFill>
        <p:spPr>
          <a:xfrm rot="3720000">
            <a:off x="2235991" y="3038934"/>
            <a:ext cx="633411" cy="706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Kép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94"/>
          <a:stretch/>
        </p:blipFill>
        <p:spPr bwMode="auto">
          <a:xfrm>
            <a:off x="3110756" y="1943100"/>
            <a:ext cx="2339976" cy="18351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Shape 515"/>
          <p:cNvSpPr txBox="1">
            <a:spLocks noGrp="1"/>
          </p:cNvSpPr>
          <p:nvPr>
            <p:ph idx="1"/>
          </p:nvPr>
        </p:nvSpPr>
        <p:spPr>
          <a:xfrm>
            <a:off x="827087" y="1041400"/>
            <a:ext cx="8066087" cy="45799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B8AF"/>
              </a:buClr>
              <a:buSzPct val="100000"/>
              <a:buFont typeface="Courier New"/>
              <a:buChar char="o"/>
            </a:pPr>
            <a:r>
              <a:rPr lang="en-US" sz="2000" b="0" i="0" u="none" dirty="0">
                <a:solidFill>
                  <a:schemeClr val="accent1"/>
                </a:solidFill>
                <a:latin typeface="PT Sans"/>
                <a:ea typeface="PT Sans"/>
                <a:cs typeface="PT Sans"/>
                <a:sym typeface="PT Sans"/>
              </a:rPr>
              <a:t>A </a:t>
            </a:r>
            <a:r>
              <a:rPr lang="en-US" sz="2000" b="0" i="0" u="none" dirty="0" err="1">
                <a:solidFill>
                  <a:schemeClr val="accent1"/>
                </a:solidFill>
                <a:latin typeface="PT Sans"/>
                <a:ea typeface="PT Sans"/>
                <a:cs typeface="PT Sans"/>
                <a:sym typeface="PT Sans"/>
              </a:rPr>
              <a:t>SportVitalitás</a:t>
            </a:r>
            <a:r>
              <a:rPr lang="en-US" sz="2000" b="0" i="0" u="none" dirty="0">
                <a:solidFill>
                  <a:schemeClr val="accent1"/>
                </a:solidFill>
                <a:latin typeface="PT Sans"/>
                <a:ea typeface="PT Sans"/>
                <a:cs typeface="PT Sans"/>
                <a:sym typeface="PT Sans"/>
              </a:rPr>
              <a:t> 2010-ben </a:t>
            </a:r>
            <a:r>
              <a:rPr lang="en-US" sz="2000" b="0" i="0" u="none" dirty="0" err="1">
                <a:solidFill>
                  <a:schemeClr val="accent1"/>
                </a:solidFill>
                <a:latin typeface="PT Sans"/>
                <a:ea typeface="PT Sans"/>
                <a:cs typeface="PT Sans"/>
                <a:sym typeface="PT Sans"/>
              </a:rPr>
              <a:t>jött</a:t>
            </a:r>
            <a:r>
              <a:rPr lang="en-US" sz="2000" b="0" i="0" u="none" dirty="0">
                <a:solidFill>
                  <a:schemeClr val="accent1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2000" b="0" i="0" u="none" dirty="0" err="1">
                <a:solidFill>
                  <a:schemeClr val="accent1"/>
                </a:solidFill>
                <a:latin typeface="PT Sans"/>
                <a:ea typeface="PT Sans"/>
                <a:cs typeface="PT Sans"/>
                <a:sym typeface="PT Sans"/>
              </a:rPr>
              <a:t>létre</a:t>
            </a:r>
            <a:r>
              <a:rPr lang="en-US" sz="2000" b="0" i="0" u="none" dirty="0">
                <a:solidFill>
                  <a:schemeClr val="accent1"/>
                </a:solidFill>
                <a:latin typeface="PT Sans"/>
                <a:ea typeface="PT Sans"/>
                <a:cs typeface="PT Sans"/>
                <a:sym typeface="PT Sans"/>
              </a:rPr>
              <a:t>, </a:t>
            </a:r>
            <a:r>
              <a:rPr lang="en-US" sz="2000" b="0" i="0" u="none" dirty="0" err="1">
                <a:solidFill>
                  <a:schemeClr val="accent1"/>
                </a:solidFill>
                <a:latin typeface="PT Sans"/>
                <a:ea typeface="PT Sans"/>
                <a:cs typeface="PT Sans"/>
                <a:sym typeface="PT Sans"/>
              </a:rPr>
              <a:t>azzal</a:t>
            </a:r>
            <a:r>
              <a:rPr lang="en-US" sz="2000" b="0" i="0" u="none" dirty="0">
                <a:solidFill>
                  <a:schemeClr val="accent1"/>
                </a:solidFill>
                <a:latin typeface="PT Sans"/>
                <a:ea typeface="PT Sans"/>
                <a:cs typeface="PT Sans"/>
                <a:sym typeface="PT Sans"/>
              </a:rPr>
              <a:t> a </a:t>
            </a:r>
            <a:r>
              <a:rPr lang="en-US" sz="2000" b="0" i="0" u="none" dirty="0" err="1">
                <a:solidFill>
                  <a:schemeClr val="accent1"/>
                </a:solidFill>
                <a:latin typeface="PT Sans"/>
                <a:ea typeface="PT Sans"/>
                <a:cs typeface="PT Sans"/>
                <a:sym typeface="PT Sans"/>
              </a:rPr>
              <a:t>céllal</a:t>
            </a:r>
            <a:r>
              <a:rPr lang="en-US" sz="2000" b="0" i="0" u="none" dirty="0">
                <a:solidFill>
                  <a:schemeClr val="accent1"/>
                </a:solidFill>
                <a:latin typeface="PT Sans"/>
                <a:ea typeface="PT Sans"/>
                <a:cs typeface="PT Sans"/>
                <a:sym typeface="PT Sans"/>
              </a:rPr>
              <a:t>, </a:t>
            </a:r>
            <a:r>
              <a:rPr lang="en-US" sz="2000" b="0" i="0" u="none" dirty="0" err="1">
                <a:solidFill>
                  <a:schemeClr val="accent1"/>
                </a:solidFill>
                <a:latin typeface="PT Sans"/>
                <a:ea typeface="PT Sans"/>
                <a:cs typeface="PT Sans"/>
                <a:sym typeface="PT Sans"/>
              </a:rPr>
              <a:t>hogy</a:t>
            </a:r>
            <a:r>
              <a:rPr lang="en-US" sz="2000" b="0" i="0" u="none" dirty="0">
                <a:solidFill>
                  <a:schemeClr val="accent1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2000" b="0" i="0" u="none" dirty="0" err="1">
                <a:solidFill>
                  <a:schemeClr val="accent1"/>
                </a:solidFill>
                <a:latin typeface="PT Sans"/>
                <a:ea typeface="PT Sans"/>
                <a:cs typeface="PT Sans"/>
                <a:sym typeface="PT Sans"/>
              </a:rPr>
              <a:t>olyan</a:t>
            </a:r>
            <a:r>
              <a:rPr lang="en-US" sz="2000" b="0" i="0" u="none" dirty="0">
                <a:solidFill>
                  <a:schemeClr val="accent1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2000" b="0" i="0" u="none" dirty="0" err="1">
                <a:solidFill>
                  <a:schemeClr val="accent1"/>
                </a:solidFill>
                <a:latin typeface="PT Sans"/>
                <a:ea typeface="PT Sans"/>
                <a:cs typeface="PT Sans"/>
                <a:sym typeface="PT Sans"/>
              </a:rPr>
              <a:t>táplákozással</a:t>
            </a:r>
            <a:r>
              <a:rPr lang="en-US" sz="2000" b="0" i="0" u="none" dirty="0">
                <a:solidFill>
                  <a:schemeClr val="accent1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2000" b="0" i="0" u="none" dirty="0" err="1">
                <a:solidFill>
                  <a:schemeClr val="accent1"/>
                </a:solidFill>
                <a:latin typeface="PT Sans"/>
                <a:ea typeface="PT Sans"/>
                <a:cs typeface="PT Sans"/>
                <a:sym typeface="PT Sans"/>
              </a:rPr>
              <a:t>kapcsolatos</a:t>
            </a:r>
            <a:r>
              <a:rPr lang="en-US" sz="2000" b="0" i="0" u="none" dirty="0">
                <a:solidFill>
                  <a:schemeClr val="accent1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2000" b="0" i="0" u="none" dirty="0" err="1">
                <a:solidFill>
                  <a:schemeClr val="accent1"/>
                </a:solidFill>
                <a:latin typeface="PT Sans"/>
                <a:ea typeface="PT Sans"/>
                <a:cs typeface="PT Sans"/>
                <a:sym typeface="PT Sans"/>
              </a:rPr>
              <a:t>komplex</a:t>
            </a:r>
            <a:r>
              <a:rPr lang="en-US" sz="2000" b="0" i="0" u="none" dirty="0">
                <a:solidFill>
                  <a:schemeClr val="accent1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2000" b="0" i="0" u="none" dirty="0" err="1">
                <a:solidFill>
                  <a:schemeClr val="accent1"/>
                </a:solidFill>
                <a:latin typeface="PT Sans"/>
                <a:ea typeface="PT Sans"/>
                <a:cs typeface="PT Sans"/>
                <a:sym typeface="PT Sans"/>
              </a:rPr>
              <a:t>szolgáltatást</a:t>
            </a:r>
            <a:r>
              <a:rPr lang="en-US" sz="2000" b="0" i="0" u="none" dirty="0">
                <a:solidFill>
                  <a:schemeClr val="accent1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2000" b="0" i="0" u="none" dirty="0" err="1">
                <a:solidFill>
                  <a:schemeClr val="accent1"/>
                </a:solidFill>
                <a:latin typeface="PT Sans"/>
                <a:ea typeface="PT Sans"/>
                <a:cs typeface="PT Sans"/>
                <a:sym typeface="PT Sans"/>
              </a:rPr>
              <a:t>és</a:t>
            </a:r>
            <a:r>
              <a:rPr lang="en-US" sz="2000" b="0" i="0" u="none" dirty="0">
                <a:solidFill>
                  <a:schemeClr val="accent1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2000" b="0" i="0" u="none" dirty="0" err="1">
                <a:solidFill>
                  <a:schemeClr val="accent1"/>
                </a:solidFill>
                <a:latin typeface="PT Sans"/>
                <a:ea typeface="PT Sans"/>
                <a:cs typeface="PT Sans"/>
                <a:sym typeface="PT Sans"/>
              </a:rPr>
              <a:t>szükség</a:t>
            </a:r>
            <a:r>
              <a:rPr lang="en-US" sz="2000" b="0" i="0" u="none" dirty="0">
                <a:solidFill>
                  <a:schemeClr val="accent1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2000" b="0" i="0" u="none" dirty="0" err="1">
                <a:solidFill>
                  <a:schemeClr val="accent1"/>
                </a:solidFill>
                <a:latin typeface="PT Sans"/>
                <a:ea typeface="PT Sans"/>
                <a:cs typeface="PT Sans"/>
                <a:sym typeface="PT Sans"/>
              </a:rPr>
              <a:t>szerint</a:t>
            </a:r>
            <a:r>
              <a:rPr lang="en-US" sz="2000" b="0" i="0" u="none" dirty="0">
                <a:solidFill>
                  <a:schemeClr val="accent1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2000" b="0" i="0" u="none" dirty="0" err="1">
                <a:solidFill>
                  <a:schemeClr val="accent1"/>
                </a:solidFill>
                <a:latin typeface="PT Sans"/>
                <a:ea typeface="PT Sans"/>
                <a:cs typeface="PT Sans"/>
                <a:sym typeface="PT Sans"/>
              </a:rPr>
              <a:t>terméket</a:t>
            </a:r>
            <a:r>
              <a:rPr lang="en-US" sz="2000" b="0" i="0" u="none" dirty="0">
                <a:solidFill>
                  <a:schemeClr val="accent1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2000" b="0" i="0" u="none" dirty="0" err="1">
                <a:solidFill>
                  <a:schemeClr val="accent1"/>
                </a:solidFill>
                <a:latin typeface="PT Sans"/>
                <a:ea typeface="PT Sans"/>
                <a:cs typeface="PT Sans"/>
                <a:sym typeface="PT Sans"/>
              </a:rPr>
              <a:t>nyújtson</a:t>
            </a:r>
            <a:r>
              <a:rPr lang="en-US" sz="2000" b="0" i="0" u="none" dirty="0">
                <a:solidFill>
                  <a:schemeClr val="accent1"/>
                </a:solidFill>
                <a:latin typeface="PT Sans"/>
                <a:ea typeface="PT Sans"/>
                <a:cs typeface="PT Sans"/>
                <a:sym typeface="PT Sans"/>
              </a:rPr>
              <a:t> a </a:t>
            </a:r>
            <a:r>
              <a:rPr lang="en-US" sz="2000" b="0" i="0" u="none" dirty="0" err="1">
                <a:solidFill>
                  <a:schemeClr val="accent1"/>
                </a:solidFill>
                <a:latin typeface="PT Sans"/>
                <a:ea typeface="PT Sans"/>
                <a:cs typeface="PT Sans"/>
                <a:sym typeface="PT Sans"/>
              </a:rPr>
              <a:t>sportolóknak</a:t>
            </a:r>
            <a:r>
              <a:rPr lang="en-US" sz="2000" b="0" i="0" u="none" dirty="0">
                <a:solidFill>
                  <a:schemeClr val="accent1"/>
                </a:solidFill>
                <a:latin typeface="PT Sans"/>
                <a:ea typeface="PT Sans"/>
                <a:cs typeface="PT Sans"/>
                <a:sym typeface="PT Sans"/>
              </a:rPr>
              <a:t>, </a:t>
            </a:r>
            <a:r>
              <a:rPr lang="en-US" sz="2000" b="0" i="0" u="none" dirty="0" err="1">
                <a:solidFill>
                  <a:schemeClr val="accent1"/>
                </a:solidFill>
                <a:latin typeface="PT Sans"/>
                <a:ea typeface="PT Sans"/>
                <a:cs typeface="PT Sans"/>
                <a:sym typeface="PT Sans"/>
              </a:rPr>
              <a:t>amely</a:t>
            </a:r>
            <a:r>
              <a:rPr lang="en-US" sz="2000" b="0" i="0" u="none" dirty="0">
                <a:solidFill>
                  <a:schemeClr val="accent1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2000" b="0" i="0" u="none" dirty="0" err="1">
                <a:solidFill>
                  <a:schemeClr val="accent1"/>
                </a:solidFill>
                <a:latin typeface="PT Sans"/>
                <a:ea typeface="PT Sans"/>
                <a:cs typeface="PT Sans"/>
                <a:sym typeface="PT Sans"/>
              </a:rPr>
              <a:t>segíti</a:t>
            </a:r>
            <a:r>
              <a:rPr lang="en-US" sz="2000" b="0" i="0" u="none" dirty="0">
                <a:solidFill>
                  <a:schemeClr val="accent1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2000" b="0" i="0" u="none" dirty="0" err="1">
                <a:solidFill>
                  <a:schemeClr val="accent1"/>
                </a:solidFill>
                <a:latin typeface="PT Sans"/>
                <a:ea typeface="PT Sans"/>
                <a:cs typeface="PT Sans"/>
                <a:sym typeface="PT Sans"/>
              </a:rPr>
              <a:t>őket</a:t>
            </a:r>
            <a:r>
              <a:rPr lang="en-US" sz="2000" b="0" i="0" u="none" dirty="0">
                <a:solidFill>
                  <a:schemeClr val="accent1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2000" b="0" i="0" u="none" dirty="0" err="1">
                <a:solidFill>
                  <a:schemeClr val="accent1"/>
                </a:solidFill>
                <a:latin typeface="PT Sans"/>
                <a:ea typeface="PT Sans"/>
                <a:cs typeface="PT Sans"/>
                <a:sym typeface="PT Sans"/>
              </a:rPr>
              <a:t>maximális</a:t>
            </a:r>
            <a:r>
              <a:rPr lang="en-US" sz="2000" b="0" i="0" u="none" dirty="0">
                <a:solidFill>
                  <a:schemeClr val="accent1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2000" b="0" i="0" u="none" dirty="0" err="1">
                <a:solidFill>
                  <a:schemeClr val="accent1"/>
                </a:solidFill>
                <a:latin typeface="PT Sans"/>
                <a:ea typeface="PT Sans"/>
                <a:cs typeface="PT Sans"/>
                <a:sym typeface="PT Sans"/>
              </a:rPr>
              <a:t>teljesítményük</a:t>
            </a:r>
            <a:r>
              <a:rPr lang="en-US" sz="2000" b="0" i="0" u="none" dirty="0">
                <a:solidFill>
                  <a:schemeClr val="accent1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2000" b="0" i="0" u="none" dirty="0" err="1">
                <a:solidFill>
                  <a:schemeClr val="accent1"/>
                </a:solidFill>
                <a:latin typeface="PT Sans"/>
                <a:ea typeface="PT Sans"/>
                <a:cs typeface="PT Sans"/>
                <a:sym typeface="PT Sans"/>
              </a:rPr>
              <a:t>és</a:t>
            </a:r>
            <a:r>
              <a:rPr lang="en-US" sz="2000" b="0" i="0" u="none" dirty="0">
                <a:solidFill>
                  <a:schemeClr val="accent1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2000" b="0" i="0" u="none" dirty="0" err="1">
                <a:solidFill>
                  <a:schemeClr val="accent1"/>
                </a:solidFill>
                <a:latin typeface="PT Sans"/>
                <a:ea typeface="PT Sans"/>
                <a:cs typeface="PT Sans"/>
                <a:sym typeface="PT Sans"/>
              </a:rPr>
              <a:t>testösszetételük</a:t>
            </a:r>
            <a:r>
              <a:rPr lang="en-US" sz="2000" b="0" i="0" u="none" dirty="0">
                <a:solidFill>
                  <a:schemeClr val="accent1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2000" b="0" i="0" u="none" dirty="0" err="1">
                <a:solidFill>
                  <a:schemeClr val="accent1"/>
                </a:solidFill>
                <a:latin typeface="PT Sans"/>
                <a:ea typeface="PT Sans"/>
                <a:cs typeface="PT Sans"/>
                <a:sym typeface="PT Sans"/>
              </a:rPr>
              <a:t>elérésében</a:t>
            </a:r>
            <a:r>
              <a:rPr lang="en-US" sz="2000" b="0" i="0" u="none" dirty="0">
                <a:solidFill>
                  <a:schemeClr val="accent1"/>
                </a:solidFill>
                <a:latin typeface="PT Sans"/>
                <a:ea typeface="PT Sans"/>
                <a:cs typeface="PT Sans"/>
                <a:sym typeface="PT Sans"/>
              </a:rPr>
              <a:t>.</a:t>
            </a:r>
          </a:p>
          <a:p>
            <a:pPr marL="342900" marR="0" lvl="0" indent="-3429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00B8AF"/>
              </a:buClr>
              <a:buSzPct val="100000"/>
              <a:buFont typeface="Courier New"/>
              <a:buChar char="o"/>
            </a:pPr>
            <a:r>
              <a:rPr lang="en-US" sz="2000" b="0" i="0" u="none" dirty="0" err="1">
                <a:solidFill>
                  <a:schemeClr val="accent1"/>
                </a:solidFill>
                <a:latin typeface="PT Sans"/>
                <a:ea typeface="PT Sans"/>
                <a:cs typeface="PT Sans"/>
                <a:sym typeface="PT Sans"/>
              </a:rPr>
              <a:t>Műszeres</a:t>
            </a:r>
            <a:r>
              <a:rPr lang="en-US" sz="2000" b="0" i="0" u="none" dirty="0">
                <a:solidFill>
                  <a:schemeClr val="accent1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2000" b="0" i="0" u="none" dirty="0" err="1">
                <a:solidFill>
                  <a:schemeClr val="accent1"/>
                </a:solidFill>
                <a:latin typeface="PT Sans"/>
                <a:ea typeface="PT Sans"/>
                <a:cs typeface="PT Sans"/>
                <a:sym typeface="PT Sans"/>
              </a:rPr>
              <a:t>testösszetétel</a:t>
            </a:r>
            <a:r>
              <a:rPr lang="en-US" sz="2000" b="0" i="0" u="none" dirty="0">
                <a:solidFill>
                  <a:schemeClr val="accent1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2000" b="0" i="0" u="none" dirty="0" err="1">
                <a:solidFill>
                  <a:schemeClr val="accent1"/>
                </a:solidFill>
                <a:latin typeface="PT Sans"/>
                <a:ea typeface="PT Sans"/>
                <a:cs typeface="PT Sans"/>
                <a:sym typeface="PT Sans"/>
              </a:rPr>
              <a:t>mérést</a:t>
            </a:r>
            <a:r>
              <a:rPr lang="en-US" sz="2000" b="0" i="0" u="none" dirty="0">
                <a:solidFill>
                  <a:schemeClr val="accent1"/>
                </a:solidFill>
                <a:latin typeface="PT Sans"/>
                <a:ea typeface="PT Sans"/>
                <a:cs typeface="PT Sans"/>
                <a:sym typeface="PT Sans"/>
              </a:rPr>
              <a:t>, </a:t>
            </a:r>
            <a:r>
              <a:rPr lang="en-US" sz="2000" b="0" i="0" u="none" dirty="0" err="1">
                <a:solidFill>
                  <a:schemeClr val="accent1"/>
                </a:solidFill>
                <a:latin typeface="PT Sans"/>
                <a:ea typeface="PT Sans"/>
                <a:cs typeface="PT Sans"/>
                <a:sym typeface="PT Sans"/>
              </a:rPr>
              <a:t>személyre</a:t>
            </a:r>
            <a:r>
              <a:rPr lang="en-US" sz="2000" b="0" i="0" u="none" dirty="0">
                <a:solidFill>
                  <a:schemeClr val="accent1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2000" b="0" i="0" u="none" dirty="0" err="1">
                <a:solidFill>
                  <a:schemeClr val="accent1"/>
                </a:solidFill>
                <a:latin typeface="PT Sans"/>
                <a:ea typeface="PT Sans"/>
                <a:cs typeface="PT Sans"/>
                <a:sym typeface="PT Sans"/>
              </a:rPr>
              <a:t>szóló</a:t>
            </a:r>
            <a:r>
              <a:rPr lang="en-US" sz="2000" b="0" i="0" u="none" dirty="0">
                <a:solidFill>
                  <a:schemeClr val="accent1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2000" b="0" i="0" u="none" dirty="0" err="1">
                <a:solidFill>
                  <a:schemeClr val="accent1"/>
                </a:solidFill>
                <a:latin typeface="PT Sans"/>
                <a:ea typeface="PT Sans"/>
                <a:cs typeface="PT Sans"/>
                <a:sym typeface="PT Sans"/>
              </a:rPr>
              <a:t>tanácsadást</a:t>
            </a:r>
            <a:r>
              <a:rPr lang="en-US" sz="2000" b="0" i="0" u="none" dirty="0">
                <a:solidFill>
                  <a:schemeClr val="accent1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2000" b="0" i="0" u="none" dirty="0" err="1">
                <a:solidFill>
                  <a:schemeClr val="accent1"/>
                </a:solidFill>
                <a:latin typeface="PT Sans"/>
                <a:ea typeface="PT Sans"/>
                <a:cs typeface="PT Sans"/>
                <a:sym typeface="PT Sans"/>
              </a:rPr>
              <a:t>biztosítunk</a:t>
            </a:r>
            <a:r>
              <a:rPr lang="en-US" sz="2000" b="0" i="0" u="none" dirty="0">
                <a:solidFill>
                  <a:schemeClr val="accent1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2000" b="0" i="0" u="none" dirty="0" err="1">
                <a:solidFill>
                  <a:schemeClr val="accent1"/>
                </a:solidFill>
                <a:latin typeface="PT Sans"/>
                <a:ea typeface="PT Sans"/>
                <a:cs typeface="PT Sans"/>
                <a:sym typeface="PT Sans"/>
              </a:rPr>
              <a:t>és</a:t>
            </a:r>
            <a:r>
              <a:rPr lang="en-US" sz="2000" b="0" i="0" u="none" dirty="0">
                <a:solidFill>
                  <a:schemeClr val="accent1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2000" b="0" i="0" u="none" dirty="0" err="1">
                <a:solidFill>
                  <a:schemeClr val="accent1"/>
                </a:solidFill>
                <a:latin typeface="PT Sans"/>
                <a:ea typeface="PT Sans"/>
                <a:cs typeface="PT Sans"/>
                <a:sym typeface="PT Sans"/>
              </a:rPr>
              <a:t>egyénre</a:t>
            </a:r>
            <a:r>
              <a:rPr lang="en-US" sz="2000" b="0" i="0" u="none" dirty="0">
                <a:solidFill>
                  <a:schemeClr val="accent1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2000" b="0" i="0" u="none" dirty="0" err="1">
                <a:solidFill>
                  <a:schemeClr val="accent1"/>
                </a:solidFill>
                <a:latin typeface="PT Sans"/>
                <a:ea typeface="PT Sans"/>
                <a:cs typeface="PT Sans"/>
                <a:sym typeface="PT Sans"/>
              </a:rPr>
              <a:t>szabott</a:t>
            </a:r>
            <a:r>
              <a:rPr lang="en-US" sz="2000" b="0" i="0" u="none" dirty="0">
                <a:solidFill>
                  <a:schemeClr val="accent1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2000" b="0" i="0" u="none" dirty="0" err="1">
                <a:solidFill>
                  <a:schemeClr val="accent1"/>
                </a:solidFill>
                <a:latin typeface="PT Sans"/>
                <a:ea typeface="PT Sans"/>
                <a:cs typeface="PT Sans"/>
                <a:sym typeface="PT Sans"/>
              </a:rPr>
              <a:t>étrendet</a:t>
            </a:r>
            <a:r>
              <a:rPr lang="en-US" sz="2000" b="0" i="0" u="none" dirty="0">
                <a:solidFill>
                  <a:schemeClr val="accent1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2000" b="0" i="0" u="none" dirty="0" err="1">
                <a:solidFill>
                  <a:schemeClr val="accent1"/>
                </a:solidFill>
                <a:latin typeface="PT Sans"/>
                <a:ea typeface="PT Sans"/>
                <a:cs typeface="PT Sans"/>
                <a:sym typeface="PT Sans"/>
              </a:rPr>
              <a:t>tervezünk</a:t>
            </a:r>
            <a:r>
              <a:rPr lang="en-US" sz="2000" b="0" i="0" u="none" dirty="0">
                <a:solidFill>
                  <a:schemeClr val="accent1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2000" b="0" i="0" u="none" dirty="0" err="1">
                <a:solidFill>
                  <a:schemeClr val="accent1"/>
                </a:solidFill>
                <a:latin typeface="PT Sans"/>
                <a:ea typeface="PT Sans"/>
                <a:cs typeface="PT Sans"/>
                <a:sym typeface="PT Sans"/>
              </a:rPr>
              <a:t>ügyfeleinknek</a:t>
            </a:r>
            <a:r>
              <a:rPr lang="en-US" sz="2000" b="0" i="0" u="none" dirty="0">
                <a:solidFill>
                  <a:schemeClr val="accent1"/>
                </a:solidFill>
                <a:latin typeface="PT Sans"/>
                <a:ea typeface="PT Sans"/>
                <a:cs typeface="PT Sans"/>
                <a:sym typeface="PT Sans"/>
              </a:rPr>
              <a:t>, </a:t>
            </a:r>
            <a:r>
              <a:rPr lang="en-US" sz="2000" b="0" i="0" u="none" dirty="0" err="1">
                <a:solidFill>
                  <a:schemeClr val="accent1"/>
                </a:solidFill>
                <a:latin typeface="PT Sans"/>
                <a:ea typeface="PT Sans"/>
                <a:cs typeface="PT Sans"/>
                <a:sym typeface="PT Sans"/>
              </a:rPr>
              <a:t>az</a:t>
            </a:r>
            <a:r>
              <a:rPr lang="en-US" sz="2000" b="0" i="0" u="none" dirty="0">
                <a:solidFill>
                  <a:schemeClr val="accent1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2000" b="0" i="0" u="none" dirty="0" err="1">
                <a:solidFill>
                  <a:schemeClr val="accent1"/>
                </a:solidFill>
                <a:latin typeface="PT Sans"/>
                <a:ea typeface="PT Sans"/>
                <a:cs typeface="PT Sans"/>
                <a:sym typeface="PT Sans"/>
              </a:rPr>
              <a:t>utánpótlás</a:t>
            </a:r>
            <a:r>
              <a:rPr lang="en-US" sz="2000" b="0" i="0" u="none" dirty="0">
                <a:solidFill>
                  <a:schemeClr val="accent1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2000" b="0" i="0" u="none" dirty="0" err="1">
                <a:solidFill>
                  <a:schemeClr val="accent1"/>
                </a:solidFill>
                <a:latin typeface="PT Sans"/>
                <a:ea typeface="PT Sans"/>
                <a:cs typeface="PT Sans"/>
                <a:sym typeface="PT Sans"/>
              </a:rPr>
              <a:t>korútól</a:t>
            </a:r>
            <a:r>
              <a:rPr lang="en-US" sz="2000" b="0" i="0" u="none" dirty="0">
                <a:solidFill>
                  <a:schemeClr val="accent1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2000" b="0" i="0" u="none" dirty="0" err="1">
                <a:solidFill>
                  <a:schemeClr val="accent1"/>
                </a:solidFill>
                <a:latin typeface="PT Sans"/>
                <a:ea typeface="PT Sans"/>
                <a:cs typeface="PT Sans"/>
                <a:sym typeface="PT Sans"/>
              </a:rPr>
              <a:t>az</a:t>
            </a:r>
            <a:r>
              <a:rPr lang="en-US" sz="2000" b="0" i="0" u="none" dirty="0">
                <a:solidFill>
                  <a:schemeClr val="accent1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2000" b="0" i="0" u="none" dirty="0" err="1">
                <a:solidFill>
                  <a:schemeClr val="accent1"/>
                </a:solidFill>
                <a:latin typeface="PT Sans"/>
                <a:ea typeface="PT Sans"/>
                <a:cs typeface="PT Sans"/>
                <a:sym typeface="PT Sans"/>
              </a:rPr>
              <a:t>olimpiai</a:t>
            </a:r>
            <a:r>
              <a:rPr lang="en-US" sz="2000" b="0" i="0" u="none" dirty="0">
                <a:solidFill>
                  <a:schemeClr val="accent1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2000" b="0" i="0" u="none" dirty="0" err="1">
                <a:solidFill>
                  <a:schemeClr val="accent1"/>
                </a:solidFill>
                <a:latin typeface="PT Sans"/>
                <a:ea typeface="PT Sans"/>
                <a:cs typeface="PT Sans"/>
                <a:sym typeface="PT Sans"/>
              </a:rPr>
              <a:t>bajnokig</a:t>
            </a:r>
            <a:r>
              <a:rPr lang="en-US" sz="2000" b="0" i="0" u="none" dirty="0">
                <a:solidFill>
                  <a:schemeClr val="accent1"/>
                </a:solidFill>
                <a:latin typeface="PT Sans"/>
                <a:ea typeface="PT Sans"/>
                <a:cs typeface="PT Sans"/>
                <a:sym typeface="PT Sans"/>
              </a:rPr>
              <a:t>.</a:t>
            </a:r>
          </a:p>
          <a:p>
            <a:pPr marL="342900" marR="0" lvl="0" indent="-3429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00B8AF"/>
              </a:buClr>
              <a:buSzPct val="100000"/>
              <a:buFont typeface="Courier New"/>
              <a:buChar char="o"/>
            </a:pPr>
            <a:r>
              <a:rPr lang="en-US" sz="2000" b="0" i="0" u="none" dirty="0" err="1">
                <a:solidFill>
                  <a:schemeClr val="accent1"/>
                </a:solidFill>
                <a:latin typeface="PT Sans"/>
                <a:ea typeface="PT Sans"/>
                <a:cs typeface="PT Sans"/>
                <a:sym typeface="PT Sans"/>
              </a:rPr>
              <a:t>Előadásainkkal</a:t>
            </a:r>
            <a:r>
              <a:rPr lang="en-US" sz="2000" b="0" i="0" u="none" dirty="0">
                <a:solidFill>
                  <a:schemeClr val="accent1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2000" b="0" i="0" u="none" dirty="0" err="1">
                <a:solidFill>
                  <a:schemeClr val="accent1"/>
                </a:solidFill>
                <a:latin typeface="PT Sans"/>
                <a:ea typeface="PT Sans"/>
                <a:cs typeface="PT Sans"/>
                <a:sym typeface="PT Sans"/>
              </a:rPr>
              <a:t>ráirányítjuk</a:t>
            </a:r>
            <a:r>
              <a:rPr lang="en-US" sz="2000" b="0" i="0" u="none" dirty="0">
                <a:solidFill>
                  <a:schemeClr val="accent1"/>
                </a:solidFill>
                <a:latin typeface="PT Sans"/>
                <a:ea typeface="PT Sans"/>
                <a:cs typeface="PT Sans"/>
                <a:sym typeface="PT Sans"/>
              </a:rPr>
              <a:t> a </a:t>
            </a:r>
            <a:r>
              <a:rPr lang="en-US" sz="2000" b="0" i="0" u="none" dirty="0" err="1">
                <a:solidFill>
                  <a:schemeClr val="accent1"/>
                </a:solidFill>
                <a:latin typeface="PT Sans"/>
                <a:ea typeface="PT Sans"/>
                <a:cs typeface="PT Sans"/>
                <a:sym typeface="PT Sans"/>
              </a:rPr>
              <a:t>figyelmet</a:t>
            </a:r>
            <a:r>
              <a:rPr lang="en-US" sz="2000" b="0" i="0" u="none" dirty="0">
                <a:solidFill>
                  <a:schemeClr val="accent1"/>
                </a:solidFill>
                <a:latin typeface="PT Sans"/>
                <a:ea typeface="PT Sans"/>
                <a:cs typeface="PT Sans"/>
                <a:sym typeface="PT Sans"/>
              </a:rPr>
              <a:t> a </a:t>
            </a:r>
            <a:r>
              <a:rPr lang="en-US" sz="2000" b="0" i="0" u="none" dirty="0" err="1">
                <a:solidFill>
                  <a:schemeClr val="accent1"/>
                </a:solidFill>
                <a:latin typeface="PT Sans"/>
                <a:ea typeface="PT Sans"/>
                <a:cs typeface="PT Sans"/>
                <a:sym typeface="PT Sans"/>
              </a:rPr>
              <a:t>tudatos</a:t>
            </a:r>
            <a:r>
              <a:rPr lang="en-US" sz="2000" b="0" i="0" u="none" dirty="0">
                <a:solidFill>
                  <a:schemeClr val="accent1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2000" b="0" i="0" u="none" dirty="0" err="1">
                <a:solidFill>
                  <a:schemeClr val="accent1"/>
                </a:solidFill>
                <a:latin typeface="PT Sans"/>
                <a:ea typeface="PT Sans"/>
                <a:cs typeface="PT Sans"/>
                <a:sym typeface="PT Sans"/>
              </a:rPr>
              <a:t>táplálkozás</a:t>
            </a:r>
            <a:r>
              <a:rPr lang="en-US" sz="2000" b="0" i="0" u="none" dirty="0">
                <a:solidFill>
                  <a:schemeClr val="accent1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2000" b="0" i="0" u="none" dirty="0" err="1">
                <a:solidFill>
                  <a:schemeClr val="accent1"/>
                </a:solidFill>
                <a:latin typeface="PT Sans"/>
                <a:ea typeface="PT Sans"/>
                <a:cs typeface="PT Sans"/>
                <a:sym typeface="PT Sans"/>
              </a:rPr>
              <a:t>fontosságára</a:t>
            </a:r>
            <a:r>
              <a:rPr lang="en-US" sz="2000" b="0" i="0" u="none" dirty="0">
                <a:solidFill>
                  <a:schemeClr val="accent1"/>
                </a:solidFill>
                <a:latin typeface="PT Sans"/>
                <a:ea typeface="PT Sans"/>
                <a:cs typeface="PT Sans"/>
                <a:sym typeface="PT Sans"/>
              </a:rPr>
              <a:t> a </a:t>
            </a:r>
            <a:r>
              <a:rPr lang="en-US" sz="2000" b="0" i="0" u="none" dirty="0" err="1">
                <a:solidFill>
                  <a:schemeClr val="accent1"/>
                </a:solidFill>
                <a:latin typeface="PT Sans"/>
                <a:ea typeface="PT Sans"/>
                <a:cs typeface="PT Sans"/>
                <a:sym typeface="PT Sans"/>
              </a:rPr>
              <a:t>sportolók</a:t>
            </a:r>
            <a:r>
              <a:rPr lang="en-US" sz="2000" b="0" i="0" u="none" dirty="0">
                <a:solidFill>
                  <a:schemeClr val="accent1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2000" b="0" i="0" u="none" dirty="0" err="1">
                <a:solidFill>
                  <a:schemeClr val="accent1"/>
                </a:solidFill>
                <a:latin typeface="PT Sans"/>
                <a:ea typeface="PT Sans"/>
                <a:cs typeface="PT Sans"/>
                <a:sym typeface="PT Sans"/>
              </a:rPr>
              <a:t>minél</a:t>
            </a:r>
            <a:r>
              <a:rPr lang="en-US" sz="2000" b="0" i="0" u="none" dirty="0">
                <a:solidFill>
                  <a:schemeClr val="accent1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2000" b="0" i="0" u="none" dirty="0" err="1">
                <a:solidFill>
                  <a:schemeClr val="accent1"/>
                </a:solidFill>
                <a:latin typeface="PT Sans"/>
                <a:ea typeface="PT Sans"/>
                <a:cs typeface="PT Sans"/>
                <a:sym typeface="PT Sans"/>
              </a:rPr>
              <a:t>jobb</a:t>
            </a:r>
            <a:r>
              <a:rPr lang="en-US" sz="2000" b="0" i="0" u="none" dirty="0">
                <a:solidFill>
                  <a:schemeClr val="accent1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2000" b="0" i="0" u="none" dirty="0" err="1">
                <a:solidFill>
                  <a:schemeClr val="accent1"/>
                </a:solidFill>
                <a:latin typeface="PT Sans"/>
                <a:ea typeface="PT Sans"/>
                <a:cs typeface="PT Sans"/>
                <a:sym typeface="PT Sans"/>
              </a:rPr>
              <a:t>teljesítménye</a:t>
            </a:r>
            <a:r>
              <a:rPr lang="en-US" sz="2000" b="0" i="0" u="none" dirty="0">
                <a:solidFill>
                  <a:schemeClr val="accent1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2000" b="0" i="0" u="none" dirty="0" err="1">
                <a:solidFill>
                  <a:schemeClr val="accent1"/>
                </a:solidFill>
                <a:latin typeface="PT Sans"/>
                <a:ea typeface="PT Sans"/>
                <a:cs typeface="PT Sans"/>
                <a:sym typeface="PT Sans"/>
              </a:rPr>
              <a:t>céljából</a:t>
            </a:r>
            <a:endParaRPr lang="en-US" sz="2000" b="0" i="0" u="none" dirty="0">
              <a:solidFill>
                <a:schemeClr val="accen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516" name="Shape 516"/>
          <p:cNvSpPr txBox="1"/>
          <p:nvPr/>
        </p:nvSpPr>
        <p:spPr>
          <a:xfrm>
            <a:off x="1236662" y="254001"/>
            <a:ext cx="6650038" cy="787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7403"/>
              </a:buClr>
              <a:buSzPct val="25000"/>
              <a:buFont typeface="PT Sans"/>
              <a:buNone/>
            </a:pPr>
            <a:r>
              <a:rPr lang="en-US" sz="3600" b="1" i="0" u="none" dirty="0">
                <a:solidFill>
                  <a:srgbClr val="FD7403"/>
                </a:solidFill>
                <a:latin typeface="PT Sans"/>
                <a:ea typeface="PT Sans"/>
                <a:cs typeface="PT Sans"/>
                <a:sym typeface="PT Sans"/>
              </a:rPr>
              <a:t>SPORT</a:t>
            </a:r>
            <a:r>
              <a:rPr lang="en-US" sz="3600" b="1" i="0" u="none" dirty="0">
                <a:solidFill>
                  <a:srgbClr val="7F7F7F"/>
                </a:solidFill>
                <a:latin typeface="PT Sans"/>
                <a:ea typeface="PT Sans"/>
                <a:cs typeface="PT Sans"/>
                <a:sym typeface="PT Sans"/>
              </a:rPr>
              <a:t>VITALITÁS</a:t>
            </a:r>
          </a:p>
        </p:txBody>
      </p:sp>
    </p:spTree>
  </p:cSld>
  <p:clrMapOvr>
    <a:masterClrMapping/>
  </p:clrMapOvr>
  <p:transition spd="slow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Shape 522"/>
          <p:cNvSpPr txBox="1">
            <a:spLocks noGrp="1"/>
          </p:cNvSpPr>
          <p:nvPr>
            <p:ph idx="1"/>
          </p:nvPr>
        </p:nvSpPr>
        <p:spPr>
          <a:xfrm>
            <a:off x="1265237" y="736601"/>
            <a:ext cx="6769100" cy="5389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8AF"/>
              </a:buClr>
              <a:buSzPct val="100000"/>
              <a:buFont typeface="Courier New"/>
              <a:buChar char="o"/>
            </a:pPr>
            <a:r>
              <a:rPr lang="en-US" sz="2000" b="0" i="0" u="none" dirty="0" err="1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Sportolók</a:t>
            </a:r>
            <a:r>
              <a:rPr lang="en-US" sz="2000" b="0" i="0" u="none" dirty="0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2000" b="0" i="0" u="none" dirty="0" err="1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oktatása</a:t>
            </a:r>
            <a:r>
              <a:rPr lang="en-US" sz="2000" b="0" i="0" u="none" dirty="0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, a </a:t>
            </a:r>
            <a:r>
              <a:rPr lang="en-US" sz="2000" b="0" i="0" u="none" dirty="0" err="1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helyes</a:t>
            </a:r>
            <a:r>
              <a:rPr lang="en-US" sz="2000" b="0" i="0" u="none" dirty="0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2000" b="0" i="0" u="none" dirty="0" err="1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táplálkozás</a:t>
            </a:r>
            <a:r>
              <a:rPr lang="en-US" sz="2000" b="0" i="0" u="none" dirty="0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2000" b="0" i="0" u="none" dirty="0" err="1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elméleti</a:t>
            </a:r>
            <a:r>
              <a:rPr lang="en-US" sz="2000" b="0" i="0" u="none" dirty="0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2000" b="0" i="0" u="none" dirty="0" err="1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és</a:t>
            </a:r>
            <a:r>
              <a:rPr lang="en-US" sz="2000" b="0" i="0" u="none" dirty="0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2000" b="0" i="0" u="none" dirty="0" err="1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gyakorlati</a:t>
            </a:r>
            <a:r>
              <a:rPr lang="en-US" sz="2000" b="0" i="0" u="none" dirty="0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2000" b="0" i="0" u="none" dirty="0" err="1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megvalósítására</a:t>
            </a:r>
            <a:endParaRPr lang="en-US" sz="2000" b="0" i="0" u="none" dirty="0">
              <a:solidFill>
                <a:srgbClr val="797B7E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B8AF"/>
              </a:buClr>
              <a:buSzPct val="100000"/>
              <a:buFont typeface="Courier New"/>
              <a:buChar char="o"/>
            </a:pPr>
            <a:r>
              <a:rPr lang="en-US" sz="2000" b="0" i="0" u="none" dirty="0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A </a:t>
            </a:r>
            <a:r>
              <a:rPr lang="en-US" sz="2000" b="0" i="0" u="none" dirty="0" err="1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sportágra</a:t>
            </a:r>
            <a:r>
              <a:rPr lang="en-US" sz="2000" b="0" i="0" u="none" dirty="0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2000" b="0" i="0" u="none" dirty="0" err="1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jellemző</a:t>
            </a:r>
            <a:r>
              <a:rPr lang="en-US" sz="2000" b="0" i="0" u="none" dirty="0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2000" b="0" i="0" u="none" dirty="0" err="1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testzsír-százalék</a:t>
            </a:r>
            <a:r>
              <a:rPr lang="en-US" sz="2000" b="0" i="0" u="none" dirty="0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2000" b="0" i="0" u="none" dirty="0" err="1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és</a:t>
            </a:r>
            <a:r>
              <a:rPr lang="en-US" sz="2000" b="0" i="0" u="none" dirty="0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2000" b="0" i="0" u="none" dirty="0" err="1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izom-százalék</a:t>
            </a:r>
            <a:r>
              <a:rPr lang="en-US" sz="2000" b="0" i="0" u="none" dirty="0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2000" b="0" i="0" u="none" dirty="0" err="1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elérése</a:t>
            </a:r>
            <a:r>
              <a:rPr lang="en-US" sz="2000" b="0" i="0" u="none" dirty="0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, </a:t>
            </a:r>
            <a:r>
              <a:rPr lang="en-US" sz="2000" b="0" i="0" u="none" dirty="0" err="1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illetve</a:t>
            </a:r>
            <a:r>
              <a:rPr lang="en-US" sz="2000" b="0" i="0" u="none" dirty="0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2000" b="0" i="0" u="none" dirty="0" err="1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megtartása</a:t>
            </a:r>
            <a:endParaRPr lang="en-US" sz="2000" b="0" i="0" u="none" dirty="0">
              <a:solidFill>
                <a:srgbClr val="797B7E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B8AF"/>
              </a:buClr>
              <a:buSzPct val="100000"/>
              <a:buFont typeface="Courier New"/>
              <a:buChar char="o"/>
            </a:pPr>
            <a:r>
              <a:rPr lang="en-US" sz="2000" b="0" i="0" u="none" dirty="0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A </a:t>
            </a:r>
            <a:r>
              <a:rPr lang="en-US" sz="2000" b="0" i="0" u="none" dirty="0" err="1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terhelhetőség</a:t>
            </a:r>
            <a:r>
              <a:rPr lang="en-US" sz="2000" b="0" i="0" u="none" dirty="0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2000" b="0" i="0" u="none" dirty="0" err="1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optimalizálása</a:t>
            </a:r>
            <a:endParaRPr lang="en-US" sz="2000" b="0" i="0" u="none" dirty="0">
              <a:solidFill>
                <a:srgbClr val="797B7E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B8AF"/>
              </a:buClr>
              <a:buSzPct val="100000"/>
              <a:buFont typeface="Courier New"/>
              <a:buChar char="o"/>
            </a:pPr>
            <a:r>
              <a:rPr lang="en-US" sz="2000" b="0" i="0" u="none" dirty="0" err="1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Terhelési</a:t>
            </a:r>
            <a:r>
              <a:rPr lang="en-US" sz="2000" b="0" i="0" u="none" dirty="0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2000" b="0" i="0" u="none" dirty="0" err="1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alkalmazkodás</a:t>
            </a:r>
            <a:r>
              <a:rPr lang="en-US" sz="2000" b="0" i="0" u="none" dirty="0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2000" b="0" i="0" u="none" dirty="0" err="1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elősegítése</a:t>
            </a:r>
            <a:endParaRPr lang="en-US" sz="2000" b="0" i="0" u="none" dirty="0">
              <a:solidFill>
                <a:srgbClr val="797B7E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B8AF"/>
              </a:buClr>
              <a:buSzPct val="100000"/>
              <a:buFont typeface="Courier New"/>
              <a:buChar char="o"/>
            </a:pPr>
            <a:r>
              <a:rPr lang="en-US" sz="2000" b="0" i="0" u="none" dirty="0" err="1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Gyors</a:t>
            </a:r>
            <a:r>
              <a:rPr lang="en-US" sz="2000" b="0" i="0" u="none" dirty="0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2000" b="0" i="0" u="none" dirty="0" err="1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regeneráció</a:t>
            </a:r>
            <a:r>
              <a:rPr lang="en-US" sz="2000" b="0" i="0" u="none" dirty="0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2000" b="0" i="0" u="none" dirty="0" err="1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biztosítása</a:t>
            </a:r>
            <a:endParaRPr lang="en-US" sz="2000" b="0" i="0" u="none" dirty="0">
              <a:solidFill>
                <a:srgbClr val="797B7E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B8AF"/>
              </a:buClr>
              <a:buSzPct val="100000"/>
              <a:buFont typeface="Courier New"/>
              <a:buChar char="o"/>
            </a:pPr>
            <a:r>
              <a:rPr lang="en-US" sz="2000" b="0" i="0" u="none" dirty="0" err="1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Edzés</a:t>
            </a:r>
            <a:r>
              <a:rPr lang="en-US" sz="2000" b="0" i="0" u="none" dirty="0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2000" b="0" i="0" u="none" dirty="0" err="1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során</a:t>
            </a:r>
            <a:r>
              <a:rPr lang="en-US" sz="2000" b="0" i="0" u="none" dirty="0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2000" b="0" i="0" u="none" dirty="0" err="1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keletkezett</a:t>
            </a:r>
            <a:r>
              <a:rPr lang="en-US" sz="2000" b="0" i="0" u="none" dirty="0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2000" b="0" i="0" u="none" dirty="0" err="1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metabolitok</a:t>
            </a:r>
            <a:r>
              <a:rPr lang="en-US" sz="2000" b="0" i="0" u="none" dirty="0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, </a:t>
            </a:r>
            <a:r>
              <a:rPr lang="en-US" sz="2000" b="0" i="0" u="none" dirty="0" err="1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szabadgyökök</a:t>
            </a:r>
            <a:r>
              <a:rPr lang="en-US" sz="2000" b="0" i="0" u="none" dirty="0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2000" b="0" i="0" u="none" dirty="0" err="1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közömbösítése</a:t>
            </a:r>
            <a:endParaRPr lang="en-US" sz="2000" b="0" i="0" u="none" dirty="0">
              <a:solidFill>
                <a:srgbClr val="797B7E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B8AF"/>
              </a:buClr>
              <a:buSzPct val="100000"/>
              <a:buFont typeface="Courier New"/>
              <a:buChar char="o"/>
            </a:pPr>
            <a:r>
              <a:rPr lang="en-US" sz="2000" b="0" i="0" u="none" dirty="0" err="1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Gyors</a:t>
            </a:r>
            <a:r>
              <a:rPr lang="en-US" sz="2000" b="0" i="0" u="none" dirty="0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2000" b="0" i="0" u="none" dirty="0" err="1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kifáradás</a:t>
            </a:r>
            <a:r>
              <a:rPr lang="en-US" sz="2000" b="0" i="0" u="none" dirty="0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2000" b="0" i="0" u="none" dirty="0" err="1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elkerülése</a:t>
            </a:r>
            <a:endParaRPr lang="en-US" sz="2000" b="0" i="0" u="none" dirty="0">
              <a:solidFill>
                <a:srgbClr val="797B7E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523" name="Shape 523"/>
          <p:cNvSpPr txBox="1"/>
          <p:nvPr/>
        </p:nvSpPr>
        <p:spPr>
          <a:xfrm>
            <a:off x="1236662" y="114301"/>
            <a:ext cx="6662738" cy="622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7403"/>
              </a:buClr>
              <a:buSzPct val="25000"/>
              <a:buFont typeface="PT Sans"/>
              <a:buNone/>
            </a:pPr>
            <a:r>
              <a:rPr lang="en-US" sz="3600" b="1" i="0" u="none" dirty="0">
                <a:solidFill>
                  <a:srgbClr val="FD7403"/>
                </a:solidFill>
                <a:latin typeface="PT Sans"/>
                <a:ea typeface="PT Sans"/>
                <a:cs typeface="PT Sans"/>
                <a:sym typeface="PT Sans"/>
              </a:rPr>
              <a:t>SPORT</a:t>
            </a:r>
            <a:r>
              <a:rPr lang="en-US" sz="3600" b="1" i="0" u="none" dirty="0">
                <a:solidFill>
                  <a:srgbClr val="7F7F7F"/>
                </a:solidFill>
                <a:latin typeface="PT Sans"/>
                <a:ea typeface="PT Sans"/>
                <a:cs typeface="PT Sans"/>
                <a:sym typeface="PT Sans"/>
              </a:rPr>
              <a:t>VITALITÁS CÉLJA</a:t>
            </a:r>
          </a:p>
        </p:txBody>
      </p:sp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>
            <a:spLocks noGrp="1"/>
          </p:cNvSpPr>
          <p:nvPr>
            <p:ph idx="1"/>
          </p:nvPr>
        </p:nvSpPr>
        <p:spPr>
          <a:xfrm>
            <a:off x="180975" y="2529970"/>
            <a:ext cx="4992900" cy="280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100000"/>
              <a:buFont typeface="+mj-lt"/>
              <a:buAutoNum type="arabicPeriod"/>
            </a:pPr>
            <a:r>
              <a:rPr lang="en-US" sz="2400" b="1" i="0" u="none" strike="noStrike" cap="none" dirty="0" err="1">
                <a:solidFill>
                  <a:srgbClr val="7F7F7F"/>
                </a:solidFill>
                <a:ea typeface="Arial"/>
                <a:cs typeface="Arial"/>
                <a:sym typeface="Arial"/>
              </a:rPr>
              <a:t>Jelen</a:t>
            </a:r>
            <a:r>
              <a:rPr lang="en-US" sz="2400" b="1" i="0" u="none" strike="noStrike" cap="none" dirty="0">
                <a:solidFill>
                  <a:srgbClr val="7F7F7F"/>
                </a:solidFill>
                <a:ea typeface="Arial"/>
                <a:cs typeface="Arial"/>
                <a:sym typeface="Arial"/>
              </a:rPr>
              <a:t> </a:t>
            </a:r>
            <a:r>
              <a:rPr lang="en-US" sz="2400" b="1" i="0" u="none" strike="noStrike" cap="none" dirty="0" err="1">
                <a:solidFill>
                  <a:srgbClr val="7F7F7F"/>
                </a:solidFill>
                <a:ea typeface="Arial"/>
                <a:cs typeface="Arial"/>
                <a:sym typeface="Arial"/>
              </a:rPr>
              <a:t>helyzet</a:t>
            </a:r>
            <a:endParaRPr lang="en-US" sz="2400" b="1" i="0" u="none" strike="noStrike" cap="none" dirty="0">
              <a:solidFill>
                <a:srgbClr val="7F7F7F"/>
              </a:solidFill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100000"/>
              <a:buFont typeface="+mj-lt"/>
              <a:buAutoNum type="arabicPeriod"/>
            </a:pPr>
            <a:r>
              <a:rPr lang="en-US" sz="2400" b="1" i="0" u="none" strike="noStrike" cap="none" dirty="0" err="1">
                <a:solidFill>
                  <a:srgbClr val="7F7F7F"/>
                </a:solidFill>
                <a:ea typeface="Arial"/>
                <a:cs typeface="Arial"/>
                <a:sym typeface="Arial"/>
              </a:rPr>
              <a:t>Sporttáplálkozás</a:t>
            </a:r>
            <a:r>
              <a:rPr lang="en-US" sz="2400" b="1" i="0" u="none" strike="noStrike" cap="none" dirty="0">
                <a:solidFill>
                  <a:srgbClr val="7F7F7F"/>
                </a:solidFill>
                <a:ea typeface="Arial"/>
                <a:cs typeface="Arial"/>
                <a:sym typeface="Arial"/>
              </a:rPr>
              <a:t> </a:t>
            </a:r>
            <a:r>
              <a:rPr lang="en-US" sz="2400" b="1" i="0" u="none" strike="noStrike" cap="none" dirty="0" err="1">
                <a:solidFill>
                  <a:srgbClr val="7F7F7F"/>
                </a:solidFill>
                <a:ea typeface="Arial"/>
                <a:cs typeface="Arial"/>
                <a:sym typeface="Arial"/>
              </a:rPr>
              <a:t>tudományos</a:t>
            </a:r>
            <a:r>
              <a:rPr lang="en-US" sz="2400" b="1" i="0" u="none" strike="noStrike" cap="none" dirty="0">
                <a:solidFill>
                  <a:srgbClr val="7F7F7F"/>
                </a:solidFill>
                <a:ea typeface="Arial"/>
                <a:cs typeface="Arial"/>
                <a:sym typeface="Arial"/>
              </a:rPr>
              <a:t> </a:t>
            </a:r>
            <a:r>
              <a:rPr lang="en-US" sz="2400" b="1" i="0" u="none" strike="noStrike" cap="none" dirty="0" err="1">
                <a:solidFill>
                  <a:srgbClr val="7F7F7F"/>
                </a:solidFill>
                <a:ea typeface="Arial"/>
                <a:cs typeface="Arial"/>
                <a:sym typeface="Arial"/>
              </a:rPr>
              <a:t>alapjai</a:t>
            </a:r>
            <a:endParaRPr lang="en-US" sz="2400" b="1" i="0" u="none" strike="noStrike" cap="none" dirty="0">
              <a:solidFill>
                <a:srgbClr val="7F7F7F"/>
              </a:solidFill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100000"/>
              <a:buFont typeface="+mj-lt"/>
              <a:buAutoNum type="arabicPeriod"/>
            </a:pPr>
            <a:r>
              <a:rPr lang="en-US" sz="2400" b="1" i="0" u="none" strike="noStrike" cap="none" dirty="0" err="1">
                <a:solidFill>
                  <a:srgbClr val="7F7F7F"/>
                </a:solidFill>
                <a:ea typeface="Arial"/>
                <a:cs typeface="Arial"/>
                <a:sym typeface="Arial"/>
              </a:rPr>
              <a:t>Étrendkiegészítők</a:t>
            </a:r>
            <a:r>
              <a:rPr lang="en-US" sz="2400" b="1" i="0" u="none" strike="noStrike" cap="none" dirty="0">
                <a:solidFill>
                  <a:srgbClr val="7F7F7F"/>
                </a:solidFill>
                <a:ea typeface="Arial"/>
                <a:cs typeface="Arial"/>
                <a:sym typeface="Arial"/>
              </a:rPr>
              <a:t> </a:t>
            </a:r>
            <a:r>
              <a:rPr lang="en-US" sz="2400" b="1" i="0" u="none" strike="noStrike" cap="none" dirty="0" err="1">
                <a:solidFill>
                  <a:srgbClr val="7F7F7F"/>
                </a:solidFill>
                <a:ea typeface="Arial"/>
                <a:cs typeface="Arial"/>
                <a:sym typeface="Arial"/>
              </a:rPr>
              <a:t>szerepe</a:t>
            </a:r>
            <a:endParaRPr lang="en-US" sz="2400" b="1" i="0" u="none" strike="noStrike" cap="none" dirty="0">
              <a:solidFill>
                <a:srgbClr val="7F7F7F"/>
              </a:solidFill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100000"/>
              <a:buFont typeface="+mj-lt"/>
              <a:buAutoNum type="arabicPeriod"/>
            </a:pPr>
            <a:r>
              <a:rPr lang="en-US" sz="2400" b="1" i="0" u="none" strike="noStrike" cap="none" dirty="0" err="1">
                <a:solidFill>
                  <a:srgbClr val="7F7F7F"/>
                </a:solidFill>
                <a:ea typeface="Arial"/>
                <a:cs typeface="Arial"/>
                <a:sym typeface="Arial"/>
              </a:rPr>
              <a:t>Mérhető</a:t>
            </a:r>
            <a:r>
              <a:rPr lang="en-US" sz="2400" b="1" i="0" u="none" strike="noStrike" cap="none" dirty="0">
                <a:solidFill>
                  <a:srgbClr val="7F7F7F"/>
                </a:solidFill>
                <a:ea typeface="Arial"/>
                <a:cs typeface="Arial"/>
                <a:sym typeface="Arial"/>
              </a:rPr>
              <a:t>-e a </a:t>
            </a:r>
            <a:r>
              <a:rPr lang="en-US" sz="2400" b="1" i="0" u="none" strike="noStrike" cap="none" dirty="0" err="1">
                <a:solidFill>
                  <a:srgbClr val="7F7F7F"/>
                </a:solidFill>
                <a:ea typeface="Arial"/>
                <a:cs typeface="Arial"/>
                <a:sym typeface="Arial"/>
              </a:rPr>
              <a:t>teljesítmény</a:t>
            </a:r>
            <a:r>
              <a:rPr lang="en-US" sz="2400" b="1" i="0" u="none" strike="noStrike" cap="none" dirty="0">
                <a:solidFill>
                  <a:srgbClr val="7F7F7F"/>
                </a:solidFill>
                <a:ea typeface="Arial"/>
                <a:cs typeface="Arial"/>
                <a:sym typeface="Arial"/>
              </a:rPr>
              <a:t>?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100000"/>
              <a:buFont typeface="+mj-lt"/>
              <a:buAutoNum type="arabicPeriod"/>
            </a:pPr>
            <a:r>
              <a:rPr lang="en-US" sz="2400" b="1" i="0" u="none" strike="noStrike" cap="none" dirty="0" err="1">
                <a:solidFill>
                  <a:srgbClr val="7F7F7F"/>
                </a:solidFill>
                <a:ea typeface="Arial"/>
                <a:cs typeface="Arial"/>
                <a:sym typeface="Arial"/>
              </a:rPr>
              <a:t>Bemutatkozik</a:t>
            </a:r>
            <a:r>
              <a:rPr lang="en-US" sz="2400" b="1" i="0" u="none" strike="noStrike" cap="none" dirty="0">
                <a:solidFill>
                  <a:srgbClr val="7F7F7F"/>
                </a:solidFill>
                <a:ea typeface="Arial"/>
                <a:cs typeface="Arial"/>
                <a:sym typeface="Arial"/>
              </a:rPr>
              <a:t> a </a:t>
            </a:r>
            <a:r>
              <a:rPr lang="en-US" sz="2400" b="1" i="0" u="none" strike="noStrike" cap="none" dirty="0" err="1">
                <a:solidFill>
                  <a:srgbClr val="7F7F7F"/>
                </a:solidFill>
                <a:ea typeface="Arial"/>
                <a:cs typeface="Arial"/>
                <a:sym typeface="Arial"/>
              </a:rPr>
              <a:t>SportVitalitás</a:t>
            </a:r>
            <a:endParaRPr lang="en-US" sz="2400" b="1" i="0" u="none" strike="noStrike" cap="none" dirty="0">
              <a:solidFill>
                <a:srgbClr val="7F7F7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219" name="Shape 219"/>
          <p:cNvSpPr txBox="1"/>
          <p:nvPr/>
        </p:nvSpPr>
        <p:spPr>
          <a:xfrm>
            <a:off x="1076400" y="1268412"/>
            <a:ext cx="6696000" cy="936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5714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PT Sans"/>
              <a:buNone/>
            </a:pPr>
            <a:r>
              <a:rPr lang="en-US" sz="3000" b="1" i="0" u="none" strike="noStrike" cap="none" dirty="0" err="1">
                <a:solidFill>
                  <a:schemeClr val="bg1">
                    <a:lumMod val="50000"/>
                  </a:schemeClr>
                </a:solidFill>
                <a:latin typeface="+mn-lt"/>
                <a:ea typeface="PT Sans"/>
                <a:cs typeface="PT Sans"/>
                <a:sym typeface="PT Sans"/>
              </a:rPr>
              <a:t>Az</a:t>
            </a:r>
            <a:r>
              <a:rPr lang="en-US" sz="3000" b="1" i="0" u="none" strike="noStrike" cap="none" dirty="0">
                <a:solidFill>
                  <a:schemeClr val="bg1">
                    <a:lumMod val="50000"/>
                  </a:schemeClr>
                </a:solidFill>
                <a:latin typeface="+mn-lt"/>
                <a:ea typeface="PT Sans"/>
                <a:cs typeface="PT Sans"/>
                <a:sym typeface="PT Sans"/>
              </a:rPr>
              <a:t> </a:t>
            </a:r>
            <a:r>
              <a:rPr lang="en-US" sz="3000" b="1" i="0" u="none" strike="noStrike" cap="none" dirty="0" err="1">
                <a:solidFill>
                  <a:schemeClr val="bg1">
                    <a:lumMod val="50000"/>
                  </a:schemeClr>
                </a:solidFill>
                <a:latin typeface="+mn-lt"/>
                <a:ea typeface="PT Sans"/>
                <a:cs typeface="PT Sans"/>
                <a:sym typeface="PT Sans"/>
              </a:rPr>
              <a:t>Öt</a:t>
            </a:r>
            <a:r>
              <a:rPr lang="en-US" sz="3000" b="1" i="0" u="none" strike="noStrike" cap="none" dirty="0">
                <a:solidFill>
                  <a:schemeClr val="bg1">
                    <a:lumMod val="50000"/>
                  </a:schemeClr>
                </a:solidFill>
                <a:latin typeface="+mn-lt"/>
                <a:ea typeface="PT Sans"/>
                <a:cs typeface="PT Sans"/>
                <a:sym typeface="PT Sans"/>
              </a:rPr>
              <a:t> </a:t>
            </a:r>
            <a:r>
              <a:rPr lang="en-US" sz="3000" b="1" i="0" u="none" strike="noStrike" cap="none" dirty="0" err="1">
                <a:solidFill>
                  <a:schemeClr val="bg1">
                    <a:lumMod val="50000"/>
                  </a:schemeClr>
                </a:solidFill>
                <a:latin typeface="+mn-lt"/>
                <a:ea typeface="PT Sans"/>
                <a:cs typeface="PT Sans"/>
                <a:sym typeface="PT Sans"/>
              </a:rPr>
              <a:t>irányelv</a:t>
            </a:r>
            <a:endParaRPr lang="en-US" sz="3000" b="1" i="0" u="none" strike="noStrike" cap="none" dirty="0">
              <a:solidFill>
                <a:schemeClr val="bg1">
                  <a:lumMod val="50000"/>
                </a:schemeClr>
              </a:solidFill>
              <a:latin typeface="+mn-lt"/>
              <a:ea typeface="PT Sans"/>
              <a:cs typeface="PT Sans"/>
              <a:sym typeface="PT Sans"/>
            </a:endParaRPr>
          </a:p>
        </p:txBody>
      </p:sp>
      <p:sp>
        <p:nvSpPr>
          <p:cNvPr id="220" name="Shape 220"/>
          <p:cNvSpPr txBox="1"/>
          <p:nvPr/>
        </p:nvSpPr>
        <p:spPr>
          <a:xfrm>
            <a:off x="468298" y="1974025"/>
            <a:ext cx="8351700" cy="46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8AF"/>
              </a:buClr>
              <a:buSzPct val="25000"/>
              <a:buFont typeface="Arial"/>
              <a:buNone/>
            </a:pPr>
            <a:r>
              <a:rPr lang="en-US" sz="2400" b="1" i="0" u="none" strike="noStrike" cap="none" dirty="0">
                <a:solidFill>
                  <a:srgbClr val="7F7F7F"/>
                </a:solidFill>
                <a:latin typeface="+mn-lt"/>
                <a:ea typeface="Arial"/>
                <a:cs typeface="Arial"/>
                <a:sym typeface="Arial"/>
              </a:rPr>
              <a:t>A sport </a:t>
            </a:r>
            <a:r>
              <a:rPr lang="en-US" sz="2400" b="1" i="0" u="none" strike="noStrike" cap="none" dirty="0" err="1">
                <a:solidFill>
                  <a:srgbClr val="7F7F7F"/>
                </a:solidFill>
                <a:latin typeface="+mn-lt"/>
                <a:ea typeface="Arial"/>
                <a:cs typeface="Arial"/>
                <a:sym typeface="Arial"/>
              </a:rPr>
              <a:t>egyik</a:t>
            </a:r>
            <a:r>
              <a:rPr lang="en-US" sz="2400" b="1" i="0" u="none" strike="noStrike" cap="none" dirty="0">
                <a:solidFill>
                  <a:srgbClr val="7F7F7F"/>
                </a:solidFill>
                <a:latin typeface="+mn-lt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strike="noStrike" cap="none" dirty="0" err="1">
                <a:solidFill>
                  <a:srgbClr val="7F7F7F"/>
                </a:solidFill>
                <a:latin typeface="+mn-lt"/>
                <a:ea typeface="Arial"/>
                <a:cs typeface="Arial"/>
                <a:sym typeface="Arial"/>
              </a:rPr>
              <a:t>kulcsfontosságú</a:t>
            </a:r>
            <a:r>
              <a:rPr lang="en-US" sz="2400" b="1" i="0" u="none" strike="noStrike" cap="none" dirty="0">
                <a:solidFill>
                  <a:srgbClr val="7F7F7F"/>
                </a:solidFill>
                <a:latin typeface="+mn-lt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strike="noStrike" cap="none" dirty="0" err="1">
                <a:solidFill>
                  <a:srgbClr val="7F7F7F"/>
                </a:solidFill>
                <a:latin typeface="+mn-lt"/>
                <a:ea typeface="Arial"/>
                <a:cs typeface="Arial"/>
                <a:sym typeface="Arial"/>
              </a:rPr>
              <a:t>tényezője</a:t>
            </a:r>
            <a:r>
              <a:rPr lang="en-US" sz="2400" b="1" i="0" u="none" strike="noStrike" cap="none" dirty="0">
                <a:solidFill>
                  <a:srgbClr val="7F7F7F"/>
                </a:solidFill>
                <a:latin typeface="+mn-lt"/>
                <a:ea typeface="Arial"/>
                <a:cs typeface="Arial"/>
                <a:sym typeface="Arial"/>
              </a:rPr>
              <a:t> a </a:t>
            </a:r>
            <a:r>
              <a:rPr lang="en-US" sz="2400" b="1" i="0" u="none" strike="noStrike" cap="none" dirty="0" err="1">
                <a:solidFill>
                  <a:srgbClr val="7F7F7F"/>
                </a:solidFill>
                <a:latin typeface="+mn-lt"/>
                <a:ea typeface="Arial"/>
                <a:cs typeface="Arial"/>
                <a:sym typeface="Arial"/>
              </a:rPr>
              <a:t>táplálkozás</a:t>
            </a:r>
            <a:endParaRPr lang="en-US" sz="2400" b="1" i="0" u="none" strike="noStrike" cap="none" dirty="0">
              <a:solidFill>
                <a:srgbClr val="7F7F7F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pic>
        <p:nvPicPr>
          <p:cNvPr id="221" name="Shape 2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73875" y="2436025"/>
            <a:ext cx="3646123" cy="253758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hape 10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66538" y="0"/>
            <a:ext cx="6205862" cy="1350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Shape 529"/>
          <p:cNvSpPr txBox="1">
            <a:spLocks noGrp="1"/>
          </p:cNvSpPr>
          <p:nvPr>
            <p:ph idx="1"/>
          </p:nvPr>
        </p:nvSpPr>
        <p:spPr>
          <a:xfrm>
            <a:off x="1258887" y="1422400"/>
            <a:ext cx="7416800" cy="48863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B8AF"/>
              </a:buClr>
              <a:buSzPct val="100000"/>
              <a:buFont typeface="Courier New"/>
              <a:buChar char="o"/>
            </a:pPr>
            <a:r>
              <a:rPr lang="en-US" sz="2000" b="0" i="0" u="none" dirty="0" err="1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Táplálkozási</a:t>
            </a:r>
            <a:r>
              <a:rPr lang="en-US" sz="2000" b="0" i="0" u="none" dirty="0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2000" b="0" i="0" u="none" dirty="0" err="1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anamnézis</a:t>
            </a:r>
            <a:r>
              <a:rPr lang="en-US" sz="2000" b="0" i="0" u="none" dirty="0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 - </a:t>
            </a:r>
            <a:r>
              <a:rPr lang="en-US" sz="2000" b="0" i="0" u="none" dirty="0" err="1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táplálkozási</a:t>
            </a:r>
            <a:r>
              <a:rPr lang="en-US" sz="2000" b="0" i="0" u="none" dirty="0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2000" b="0" i="0" u="none" dirty="0" err="1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napló</a:t>
            </a:r>
            <a:r>
              <a:rPr lang="en-US" sz="2000" b="0" i="0" u="none" dirty="0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2000" b="0" i="0" u="none" dirty="0" err="1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elemzése</a:t>
            </a:r>
            <a:endParaRPr lang="en-US" sz="2000" b="0" i="0" u="none" dirty="0">
              <a:solidFill>
                <a:srgbClr val="797B7E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342900" marR="0" lvl="0" indent="-3429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00B8AF"/>
              </a:buClr>
              <a:buSzPct val="100000"/>
              <a:buFont typeface="Courier New"/>
              <a:buChar char="o"/>
            </a:pPr>
            <a:r>
              <a:rPr lang="en-US" sz="2000" b="0" i="0" u="none" dirty="0" err="1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Tápláltsági</a:t>
            </a:r>
            <a:r>
              <a:rPr lang="en-US" sz="2000" b="0" i="0" u="none" dirty="0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2000" b="0" i="0" u="none" dirty="0" err="1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állapot</a:t>
            </a:r>
            <a:r>
              <a:rPr lang="en-US" sz="2000" b="0" i="0" u="none" dirty="0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2000" b="0" i="0" u="none" dirty="0" err="1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szűrése</a:t>
            </a:r>
            <a:r>
              <a:rPr lang="en-US" sz="2000" b="0" i="0" u="none" dirty="0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2000" b="0" i="0" u="none" dirty="0" err="1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és</a:t>
            </a:r>
            <a:r>
              <a:rPr lang="en-US" sz="2000" b="0" i="0" u="none" dirty="0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2000" b="0" i="0" u="none" dirty="0" err="1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InBody</a:t>
            </a:r>
            <a:r>
              <a:rPr lang="en-US" sz="2000" b="0" i="0" u="none" dirty="0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2000" b="0" i="0" u="none" dirty="0" err="1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mérés</a:t>
            </a:r>
            <a:r>
              <a:rPr lang="en-US" sz="2000" b="0" i="0" u="none" dirty="0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 – </a:t>
            </a:r>
            <a:r>
              <a:rPr lang="en-US" sz="2000" b="0" i="0" u="none" dirty="0" err="1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Precíziós</a:t>
            </a:r>
            <a:r>
              <a:rPr lang="en-US" sz="2000" b="0" i="0" u="none" dirty="0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2000" b="0" i="0" u="none" dirty="0" err="1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testösszetétel</a:t>
            </a:r>
            <a:r>
              <a:rPr lang="en-US" sz="2000" b="0" i="0" u="none" dirty="0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2000" b="0" i="0" u="none" dirty="0" err="1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elemzés</a:t>
            </a:r>
            <a:r>
              <a:rPr lang="en-US" sz="2000" b="0" i="0" u="none" dirty="0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2000" b="0" i="0" u="none" dirty="0" err="1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és</a:t>
            </a:r>
            <a:r>
              <a:rPr lang="en-US" sz="2000" b="0" i="0" u="none" dirty="0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2000" b="0" i="0" u="none" dirty="0" err="1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konzultáció</a:t>
            </a:r>
            <a:r>
              <a:rPr lang="en-US" sz="2000" b="0" i="0" u="none" dirty="0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2000" b="0" i="0" u="none" dirty="0" err="1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sportág</a:t>
            </a:r>
            <a:r>
              <a:rPr lang="en-US" sz="2000" b="0" i="0" u="none" dirty="0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, </a:t>
            </a:r>
            <a:r>
              <a:rPr lang="en-US" sz="2000" b="0" i="0" u="none" dirty="0" err="1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nem</a:t>
            </a:r>
            <a:r>
              <a:rPr lang="en-US" sz="2000" b="0" i="0" u="none" dirty="0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2000" b="0" i="0" u="none" dirty="0" err="1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és</a:t>
            </a:r>
            <a:r>
              <a:rPr lang="en-US" sz="2000" b="0" i="0" u="none" dirty="0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2000" b="0" i="0" u="none" dirty="0" err="1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életkor</a:t>
            </a:r>
            <a:r>
              <a:rPr lang="en-US" sz="2000" b="0" i="0" u="none" dirty="0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2000" b="0" i="0" u="none" dirty="0" err="1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specifikus</a:t>
            </a:r>
            <a:r>
              <a:rPr lang="en-US" sz="2000" b="0" i="0" u="none" dirty="0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2000" b="0" i="0" u="none" dirty="0" err="1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dietetikai</a:t>
            </a:r>
            <a:r>
              <a:rPr lang="en-US" sz="2000" b="0" i="0" u="none" dirty="0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2000" b="0" i="0" u="none" dirty="0" err="1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tanácsadás</a:t>
            </a:r>
            <a:endParaRPr lang="en-US" sz="2000" b="0" i="0" u="none" dirty="0">
              <a:solidFill>
                <a:srgbClr val="797B7E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342900" marR="0" lvl="0" indent="-3429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00B8AF"/>
              </a:buClr>
              <a:buSzPct val="100000"/>
              <a:buFont typeface="Courier New"/>
              <a:buChar char="o"/>
            </a:pPr>
            <a:r>
              <a:rPr lang="en-US" sz="2000" b="0" i="0" u="none" dirty="0" err="1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Étrend</a:t>
            </a:r>
            <a:r>
              <a:rPr lang="en-US" sz="2000" b="0" i="0" u="none" dirty="0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2000" b="0" i="0" u="none" dirty="0" err="1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tervezés</a:t>
            </a:r>
            <a:endParaRPr lang="en-US" sz="2000" b="0" i="0" u="none" dirty="0">
              <a:solidFill>
                <a:srgbClr val="797B7E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342900" marR="0" lvl="0" indent="-3429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00B8AF"/>
              </a:buClr>
              <a:buSzPct val="100000"/>
              <a:buFont typeface="Courier New"/>
              <a:buChar char="o"/>
            </a:pPr>
            <a:r>
              <a:rPr lang="en-US" sz="2000" b="0" i="0" u="none" dirty="0" err="1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Különleges</a:t>
            </a:r>
            <a:r>
              <a:rPr lang="en-US" sz="2000" b="0" i="0" u="none" dirty="0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2000" b="0" i="0" u="none" dirty="0" err="1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táplálkozási</a:t>
            </a:r>
            <a:r>
              <a:rPr lang="en-US" sz="2000" b="0" i="0" u="none" dirty="0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2000" b="0" i="0" u="none" dirty="0" err="1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igényeket</a:t>
            </a:r>
            <a:r>
              <a:rPr lang="en-US" sz="2000" b="0" i="0" u="none" dirty="0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2000" b="0" i="0" u="none" dirty="0" err="1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kielégítő</a:t>
            </a:r>
            <a:r>
              <a:rPr lang="en-US" sz="2000" b="0" i="0" u="none" dirty="0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2000" b="0" i="0" u="none" dirty="0" err="1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sporttápszerek</a:t>
            </a:r>
            <a:endParaRPr lang="en-US" sz="2000" b="0" i="0" u="none" dirty="0">
              <a:solidFill>
                <a:srgbClr val="797B7E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342900" marR="0" lvl="0" indent="-3429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00B8AF"/>
              </a:buClr>
              <a:buSzPct val="100000"/>
              <a:buFont typeface="Courier New"/>
              <a:buChar char="o"/>
            </a:pPr>
            <a:r>
              <a:rPr lang="en-US" sz="2000" b="0" i="0" u="none" dirty="0" err="1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Nyomonkövetés</a:t>
            </a:r>
            <a:endParaRPr lang="en-US" sz="2000" b="0" i="0" u="none" dirty="0">
              <a:solidFill>
                <a:srgbClr val="797B7E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530" name="Shape 530"/>
          <p:cNvSpPr txBox="1"/>
          <p:nvPr/>
        </p:nvSpPr>
        <p:spPr>
          <a:xfrm>
            <a:off x="1236662" y="114300"/>
            <a:ext cx="6650038" cy="10794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7403"/>
              </a:buClr>
              <a:buSzPct val="25000"/>
              <a:buFont typeface="PT Sans"/>
              <a:buNone/>
            </a:pPr>
            <a:r>
              <a:rPr lang="en-US" sz="3600" b="1" i="0" u="none" dirty="0">
                <a:solidFill>
                  <a:srgbClr val="FD7403"/>
                </a:solidFill>
                <a:latin typeface="PT Sans"/>
                <a:ea typeface="PT Sans"/>
                <a:cs typeface="PT Sans"/>
                <a:sym typeface="PT Sans"/>
              </a:rPr>
              <a:t>SPORT</a:t>
            </a:r>
            <a:r>
              <a:rPr lang="en-US" sz="3600" b="1" i="0" u="none" dirty="0">
                <a:solidFill>
                  <a:srgbClr val="7F7F7F"/>
                </a:solidFill>
                <a:latin typeface="PT Sans"/>
                <a:ea typeface="PT Sans"/>
                <a:cs typeface="PT Sans"/>
                <a:sym typeface="PT Sans"/>
              </a:rPr>
              <a:t>VITALITÁS SZOLGÁLTATÁSAI</a:t>
            </a:r>
          </a:p>
        </p:txBody>
      </p:sp>
    </p:spTree>
  </p:cSld>
  <p:clrMapOvr>
    <a:masterClrMapping/>
  </p:clrMapOvr>
  <p:transition spd="slow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Shape 536"/>
          <p:cNvSpPr txBox="1">
            <a:spLocks noGrp="1"/>
          </p:cNvSpPr>
          <p:nvPr>
            <p:ph idx="1"/>
          </p:nvPr>
        </p:nvSpPr>
        <p:spPr>
          <a:xfrm>
            <a:off x="889000" y="952500"/>
            <a:ext cx="7570786" cy="51736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B8AF"/>
              </a:buClr>
              <a:buSzPct val="100000"/>
              <a:buFont typeface="Courier New"/>
              <a:buChar char="o"/>
            </a:pPr>
            <a:r>
              <a:rPr lang="en-US" sz="2000" b="0" i="0" u="none" dirty="0" err="1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Első</a:t>
            </a:r>
            <a:r>
              <a:rPr lang="en-US" sz="2000" b="0" i="0" u="none" dirty="0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2000" b="0" i="0" u="none" dirty="0" err="1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személyes</a:t>
            </a:r>
            <a:r>
              <a:rPr lang="en-US" sz="2000" b="0" i="0" u="none" dirty="0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2000" b="0" i="0" u="none" dirty="0" err="1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találkozás</a:t>
            </a:r>
            <a:r>
              <a:rPr lang="en-US" sz="2000" b="0" i="0" u="none" dirty="0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2000" b="0" i="0" u="none" dirty="0" err="1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Dietetikus</a:t>
            </a:r>
            <a:r>
              <a:rPr lang="en-US" sz="2000" b="0" i="0" u="none" dirty="0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2000" b="0" i="0" u="none" dirty="0" err="1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kollégánkkal</a:t>
            </a:r>
            <a:r>
              <a:rPr lang="en-US" sz="2000" b="0" i="0" u="none" dirty="0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, </a:t>
            </a:r>
            <a:r>
              <a:rPr lang="en-US" sz="2000" b="0" i="0" u="none" dirty="0" err="1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ahol</a:t>
            </a:r>
            <a:r>
              <a:rPr lang="en-US" sz="2000" b="0" i="0" u="none" dirty="0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2000" b="0" i="0" u="none" dirty="0" err="1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közösen</a:t>
            </a:r>
            <a:r>
              <a:rPr lang="en-US" sz="2000" b="0" i="0" u="none" dirty="0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2000" b="0" i="0" u="none" dirty="0" err="1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kielemzik</a:t>
            </a:r>
            <a:r>
              <a:rPr lang="en-US" sz="2000" b="0" i="0" u="none" dirty="0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 a </a:t>
            </a:r>
            <a:r>
              <a:rPr lang="en-US" sz="2000" b="0" i="0" u="none" dirty="0" err="1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jelenlegi</a:t>
            </a:r>
            <a:r>
              <a:rPr lang="en-US" sz="2000" b="0" i="0" u="none" dirty="0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2000" b="0" i="0" u="none" dirty="0" err="1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táplálkozási</a:t>
            </a:r>
            <a:r>
              <a:rPr lang="en-US" sz="2000" b="0" i="0" u="none" dirty="0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2000" b="0" i="0" u="none" dirty="0" err="1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szokásait</a:t>
            </a:r>
            <a:r>
              <a:rPr lang="en-US" sz="2000" b="0" i="0" u="none" dirty="0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. </a:t>
            </a:r>
            <a:r>
              <a:rPr lang="en-US" sz="2000" b="0" i="0" u="none" dirty="0" err="1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Felmérjük</a:t>
            </a:r>
            <a:r>
              <a:rPr lang="en-US" sz="2000" b="0" i="0" u="none" dirty="0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2000" b="0" i="0" u="none" dirty="0" err="1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tápláltsági</a:t>
            </a:r>
            <a:r>
              <a:rPr lang="en-US" sz="2000" b="0" i="0" u="none" dirty="0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2000" b="0" i="0" u="none" dirty="0" err="1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állapotát</a:t>
            </a:r>
            <a:r>
              <a:rPr lang="en-US" sz="2000" b="0" i="0" u="none" dirty="0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2000" b="0" i="0" u="none" dirty="0" err="1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és</a:t>
            </a:r>
            <a:r>
              <a:rPr lang="en-US" sz="2000" b="0" i="0" u="none" dirty="0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2000" b="0" i="0" u="none" dirty="0" err="1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kollégánk</a:t>
            </a:r>
            <a:r>
              <a:rPr lang="en-US" sz="2000" b="0" i="0" u="none" dirty="0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2000" b="0" i="0" u="none" dirty="0" err="1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meghatározza</a:t>
            </a:r>
            <a:r>
              <a:rPr lang="en-US" sz="2000" b="0" i="0" u="none" dirty="0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2000" b="0" i="0" u="none" dirty="0" err="1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az</a:t>
            </a:r>
            <a:r>
              <a:rPr lang="en-US" sz="2000" b="0" i="0" u="none" dirty="0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2000" b="0" i="0" u="none" dirty="0" err="1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elérendő</a:t>
            </a:r>
            <a:r>
              <a:rPr lang="en-US" sz="2000" b="0" i="0" u="none" dirty="0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2000" b="0" i="0" u="none" dirty="0" err="1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ideális</a:t>
            </a:r>
            <a:r>
              <a:rPr lang="en-US" sz="2000" b="0" i="0" u="none" dirty="0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2000" b="0" i="0" u="none" dirty="0" err="1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tápláltsági</a:t>
            </a:r>
            <a:r>
              <a:rPr lang="en-US" sz="2000" b="0" i="0" u="none" dirty="0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2000" b="0" i="0" u="none" dirty="0" err="1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állapotot</a:t>
            </a:r>
            <a:r>
              <a:rPr lang="en-US" sz="2000" b="0" i="0" u="none" dirty="0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. </a:t>
            </a:r>
          </a:p>
          <a:p>
            <a:pPr marL="342900" marR="0" lvl="0" indent="-3429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00B8AF"/>
              </a:buClr>
              <a:buSzPct val="100000"/>
              <a:buFont typeface="Courier New"/>
              <a:buChar char="o"/>
            </a:pPr>
            <a:r>
              <a:rPr lang="en-US" sz="2000" b="0" i="0" u="none" dirty="0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A </a:t>
            </a:r>
            <a:r>
              <a:rPr lang="en-US" sz="2000" b="0" i="0" u="none" dirty="0" err="1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személyes</a:t>
            </a:r>
            <a:r>
              <a:rPr lang="en-US" sz="2000" b="0" i="0" u="none" dirty="0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2000" b="0" i="0" u="none" dirty="0" err="1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konzultáció</a:t>
            </a:r>
            <a:r>
              <a:rPr lang="en-US" sz="2000" b="0" i="0" u="none" dirty="0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2000" b="0" i="0" u="none" dirty="0" err="1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része</a:t>
            </a:r>
            <a:r>
              <a:rPr lang="en-US" sz="2000" b="0" i="0" u="none" dirty="0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2000" b="0" i="0" u="none" dirty="0" err="1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az</a:t>
            </a:r>
            <a:r>
              <a:rPr lang="en-US" sz="2000" b="0" i="0" u="none" dirty="0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2000" b="0" i="0" u="none" dirty="0" err="1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InBody</a:t>
            </a:r>
            <a:r>
              <a:rPr lang="en-US" sz="2000" b="0" i="0" u="none" dirty="0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2000" b="0" i="0" u="none" dirty="0" err="1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mérés</a:t>
            </a:r>
            <a:r>
              <a:rPr lang="en-US" sz="2000" b="0" i="0" u="none" dirty="0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 is </a:t>
            </a:r>
            <a:r>
              <a:rPr lang="en-US" sz="2000" b="0" i="0" u="none" dirty="0" err="1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amellyel</a:t>
            </a:r>
            <a:r>
              <a:rPr lang="en-US" sz="2000" b="0" i="0" u="none" dirty="0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 a </a:t>
            </a:r>
            <a:r>
              <a:rPr lang="en-US" sz="2000" b="0" i="0" u="none" dirty="0" err="1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pontos</a:t>
            </a:r>
            <a:r>
              <a:rPr lang="en-US" sz="2000" b="0" i="0" u="none" dirty="0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2000" b="0" i="0" u="none" dirty="0" err="1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testösszetétele</a:t>
            </a:r>
            <a:r>
              <a:rPr lang="en-US" sz="2000" b="0" i="0" u="none" dirty="0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 (</a:t>
            </a:r>
            <a:r>
              <a:rPr lang="en-US" sz="2000" b="0" i="0" u="none" dirty="0" err="1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izom</a:t>
            </a:r>
            <a:r>
              <a:rPr lang="en-US" sz="2000" b="0" i="0" u="none" dirty="0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2000" b="0" i="0" u="none" dirty="0" err="1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mennyiség</a:t>
            </a:r>
            <a:r>
              <a:rPr lang="en-US" sz="2000" b="0" i="0" u="none" dirty="0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 a </a:t>
            </a:r>
            <a:r>
              <a:rPr lang="en-US" sz="2000" b="0" i="0" u="none" dirty="0" err="1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különböző</a:t>
            </a:r>
            <a:r>
              <a:rPr lang="en-US" sz="2000" b="0" i="0" u="none" dirty="0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2000" b="0" i="0" u="none" dirty="0" err="1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testtájakon</a:t>
            </a:r>
            <a:r>
              <a:rPr lang="en-US" sz="2000" b="0" i="0" u="none" dirty="0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, test-</a:t>
            </a:r>
            <a:r>
              <a:rPr lang="en-US" sz="2000" b="0" i="0" u="none" dirty="0" err="1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víz</a:t>
            </a:r>
            <a:r>
              <a:rPr lang="en-US" sz="2000" b="0" i="0" u="none" dirty="0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2000" b="0" i="0" u="none" dirty="0" err="1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és</a:t>
            </a:r>
            <a:r>
              <a:rPr lang="en-US" sz="2000" b="0" i="0" u="none" dirty="0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2000" b="0" i="0" u="none" dirty="0" err="1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zsírtartalom</a:t>
            </a:r>
            <a:r>
              <a:rPr lang="en-US" sz="2000" b="0" i="0" u="none" dirty="0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) </a:t>
            </a:r>
            <a:r>
              <a:rPr lang="en-US" sz="2000" b="0" i="0" u="none" dirty="0" err="1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meghatározható</a:t>
            </a:r>
            <a:r>
              <a:rPr lang="en-US" sz="2000" b="0" i="0" u="none" dirty="0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.</a:t>
            </a:r>
          </a:p>
          <a:p>
            <a:pPr marL="342900" marR="0" lvl="0" indent="-3429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00B8AF"/>
              </a:buClr>
              <a:buSzPct val="100000"/>
              <a:buFont typeface="Courier New"/>
              <a:buChar char="o"/>
            </a:pPr>
            <a:r>
              <a:rPr lang="en-US" sz="2000" b="0" i="0" u="none" dirty="0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A </a:t>
            </a:r>
            <a:r>
              <a:rPr lang="en-US" sz="2000" b="0" i="0" u="none" dirty="0" err="1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konzultáció</a:t>
            </a:r>
            <a:r>
              <a:rPr lang="en-US" sz="2000" b="0" i="0" u="none" dirty="0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2000" b="0" i="0" u="none" dirty="0" err="1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végén</a:t>
            </a:r>
            <a:r>
              <a:rPr lang="en-US" sz="2000" b="0" i="0" u="none" dirty="0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2000" b="0" i="0" u="none" dirty="0" err="1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egy</a:t>
            </a:r>
            <a:r>
              <a:rPr lang="en-US" sz="2000" b="0" i="0" u="none" dirty="0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2000" b="0" i="0" u="none" dirty="0" err="1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dietetikai</a:t>
            </a:r>
            <a:r>
              <a:rPr lang="en-US" sz="2000" b="0" i="0" u="none" dirty="0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2000" b="0" i="0" u="none" dirty="0" err="1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és</a:t>
            </a:r>
            <a:r>
              <a:rPr lang="en-US" sz="2000" b="0" i="0" u="none" dirty="0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2000" b="0" i="0" u="none" dirty="0" err="1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tápláltsági</a:t>
            </a:r>
            <a:r>
              <a:rPr lang="en-US" sz="2000" b="0" i="0" u="none" dirty="0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2000" b="0" i="0" u="none" dirty="0" err="1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állapot</a:t>
            </a:r>
            <a:r>
              <a:rPr lang="en-US" sz="2000" b="0" i="0" u="none" dirty="0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2000" b="0" i="0" u="none" dirty="0" err="1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analízist</a:t>
            </a:r>
            <a:r>
              <a:rPr lang="en-US" sz="2000" b="0" i="0" u="none" dirty="0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2000" b="0" i="0" u="none" dirty="0" err="1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illetve</a:t>
            </a:r>
            <a:r>
              <a:rPr lang="en-US" sz="2000" b="0" i="0" u="none" dirty="0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 a </a:t>
            </a:r>
            <a:r>
              <a:rPr lang="en-US" sz="2000" b="0" i="0" u="none" dirty="0" err="1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közösen</a:t>
            </a:r>
            <a:r>
              <a:rPr lang="en-US" sz="2000" b="0" i="0" u="none" dirty="0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2000" b="0" i="0" u="none" dirty="0" err="1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kitűzött</a:t>
            </a:r>
            <a:r>
              <a:rPr lang="en-US" sz="2000" b="0" i="0" u="none" dirty="0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2000" b="0" i="0" u="none" dirty="0" err="1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táplálkozási</a:t>
            </a:r>
            <a:r>
              <a:rPr lang="en-US" sz="2000" b="0" i="0" u="none" dirty="0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2000" b="0" i="0" u="none" dirty="0" err="1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cél</a:t>
            </a:r>
            <a:r>
              <a:rPr lang="en-US" sz="2000" b="0" i="0" u="none" dirty="0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2000" b="0" i="0" u="none" dirty="0" err="1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elérésére</a:t>
            </a:r>
            <a:r>
              <a:rPr lang="en-US" sz="2000" b="0" i="0" u="none" dirty="0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2000" b="0" i="0" u="none" dirty="0" err="1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gyakorlati</a:t>
            </a:r>
            <a:r>
              <a:rPr lang="en-US" sz="2000" b="0" i="0" u="none" dirty="0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2000" b="0" i="0" u="none" dirty="0" err="1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tanácsokat</a:t>
            </a:r>
            <a:r>
              <a:rPr lang="en-US" sz="2000" b="0" i="0" u="none" dirty="0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2000" b="0" i="0" u="none" dirty="0" err="1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kap</a:t>
            </a:r>
            <a:r>
              <a:rPr lang="en-US" sz="2000" b="0" i="0" u="none" dirty="0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.</a:t>
            </a:r>
          </a:p>
        </p:txBody>
      </p:sp>
      <p:sp>
        <p:nvSpPr>
          <p:cNvPr id="537" name="Shape 537"/>
          <p:cNvSpPr txBox="1"/>
          <p:nvPr/>
        </p:nvSpPr>
        <p:spPr>
          <a:xfrm>
            <a:off x="1331912" y="203201"/>
            <a:ext cx="6696074" cy="850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PT Sans"/>
              <a:buNone/>
            </a:pPr>
            <a:r>
              <a:rPr lang="en-US" sz="3600" b="1" i="0" u="none" dirty="0">
                <a:solidFill>
                  <a:srgbClr val="7F7F7F"/>
                </a:solidFill>
                <a:latin typeface="PT Sans"/>
                <a:ea typeface="PT Sans"/>
                <a:cs typeface="PT Sans"/>
                <a:sym typeface="PT Sans"/>
              </a:rPr>
              <a:t>A SZŰRÉS</a:t>
            </a:r>
          </a:p>
        </p:txBody>
      </p:sp>
    </p:spTree>
  </p:cSld>
  <p:clrMapOvr>
    <a:masterClrMapping/>
  </p:clrMapOvr>
  <p:transition spd="slow"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3" name="Shape 543"/>
          <p:cNvPicPr preferRelativeResize="0">
            <a:picLocks noGrp="1"/>
          </p:cNvPicPr>
          <p:nvPr>
            <p:ph sz="half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403350" y="1239836"/>
            <a:ext cx="2141537" cy="3816349"/>
          </a:xfrm>
          <a:prstGeom prst="rect">
            <a:avLst/>
          </a:prstGeom>
          <a:noFill/>
          <a:ln>
            <a:noFill/>
          </a:ln>
        </p:spPr>
      </p:pic>
      <p:sp>
        <p:nvSpPr>
          <p:cNvPr id="544" name="Shape 544"/>
          <p:cNvSpPr txBox="1">
            <a:spLocks noGrp="1"/>
          </p:cNvSpPr>
          <p:nvPr>
            <p:ph sz="half" idx="2"/>
          </p:nvPr>
        </p:nvSpPr>
        <p:spPr>
          <a:xfrm>
            <a:off x="3995737" y="2032000"/>
            <a:ext cx="2884486" cy="40608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B8AF"/>
              </a:buClr>
              <a:buSzPct val="25000"/>
              <a:buFont typeface="PT Sans"/>
              <a:buNone/>
            </a:pPr>
            <a:r>
              <a:rPr lang="en-US" sz="2000" b="0" i="0" u="none" dirty="0" err="1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InBody</a:t>
            </a:r>
            <a:r>
              <a:rPr lang="en-US" sz="2000" b="0" i="0" u="none" dirty="0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2000" b="0" i="0" u="none" dirty="0" err="1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mérés</a:t>
            </a:r>
            <a:r>
              <a:rPr lang="en-US" sz="2000" b="0" i="0" u="none" dirty="0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, </a:t>
            </a:r>
            <a:r>
              <a:rPr lang="en-US" sz="2000" b="0" i="0" u="none" dirty="0" err="1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amellyel</a:t>
            </a:r>
            <a:r>
              <a:rPr lang="en-US" sz="2000" b="0" i="0" u="none" dirty="0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 a </a:t>
            </a:r>
            <a:r>
              <a:rPr lang="en-US" sz="2000" b="0" i="0" u="none" dirty="0" err="1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pontos</a:t>
            </a:r>
            <a:r>
              <a:rPr lang="en-US" sz="2000" b="0" i="0" u="none" dirty="0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2000" b="0" i="0" u="none" dirty="0" err="1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testösszetétel</a:t>
            </a:r>
            <a:r>
              <a:rPr lang="en-US" sz="2000" b="0" i="0" u="none" dirty="0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 (</a:t>
            </a:r>
            <a:r>
              <a:rPr lang="en-US" sz="2000" b="0" i="0" u="none" dirty="0" err="1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izom</a:t>
            </a:r>
            <a:r>
              <a:rPr lang="en-US" sz="2000" b="0" i="0" u="none" dirty="0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2000" b="0" i="0" u="none" dirty="0" err="1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mennyiség</a:t>
            </a:r>
            <a:r>
              <a:rPr lang="en-US" sz="2000" b="0" i="0" u="none" dirty="0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 a </a:t>
            </a:r>
            <a:r>
              <a:rPr lang="en-US" sz="2000" b="0" i="0" u="none" dirty="0" err="1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különböző</a:t>
            </a:r>
            <a:r>
              <a:rPr lang="en-US" sz="2000" b="0" i="0" u="none" dirty="0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2000" b="0" i="0" u="none" dirty="0" err="1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testtájakon</a:t>
            </a:r>
            <a:r>
              <a:rPr lang="en-US" sz="2000" b="0" i="0" u="none" dirty="0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, test-</a:t>
            </a:r>
            <a:r>
              <a:rPr lang="en-US" sz="2000" b="0" i="0" u="none" dirty="0" err="1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víz</a:t>
            </a:r>
            <a:r>
              <a:rPr lang="en-US" sz="2000" b="0" i="0" u="none" dirty="0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2000" b="0" i="0" u="none" dirty="0" err="1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és</a:t>
            </a:r>
            <a:r>
              <a:rPr lang="en-US" sz="2000" b="0" i="0" u="none" dirty="0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2000" b="0" i="0" u="none" dirty="0" err="1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zsírtartalom</a:t>
            </a:r>
            <a:r>
              <a:rPr lang="en-US" sz="2000" b="0" i="0" u="none" dirty="0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) </a:t>
            </a:r>
            <a:r>
              <a:rPr lang="en-US" sz="2000" b="0" i="0" u="none" dirty="0" err="1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meghatározható</a:t>
            </a:r>
            <a:r>
              <a:rPr lang="en-US" sz="2000" b="0" i="0" u="none" dirty="0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.</a:t>
            </a:r>
          </a:p>
        </p:txBody>
      </p:sp>
      <p:sp>
        <p:nvSpPr>
          <p:cNvPr id="545" name="Shape 545"/>
          <p:cNvSpPr txBox="1"/>
          <p:nvPr/>
        </p:nvSpPr>
        <p:spPr>
          <a:xfrm>
            <a:off x="1042986" y="127001"/>
            <a:ext cx="7427913" cy="12318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PT Sans"/>
              <a:buNone/>
            </a:pPr>
            <a:r>
              <a:rPr lang="en-US" sz="3600" b="1" i="0" u="none" dirty="0">
                <a:solidFill>
                  <a:srgbClr val="7F7F7F"/>
                </a:solidFill>
                <a:latin typeface="PT Sans"/>
                <a:ea typeface="PT Sans"/>
                <a:cs typeface="PT Sans"/>
                <a:sym typeface="PT Sans"/>
              </a:rPr>
              <a:t>TESTÖSSZETÉTEL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PT Sans"/>
              <a:buNone/>
            </a:pPr>
            <a:r>
              <a:rPr lang="en-US" sz="3600" b="1" i="0" u="none" dirty="0">
                <a:solidFill>
                  <a:srgbClr val="7F7F7F"/>
                </a:solidFill>
                <a:latin typeface="PT Sans"/>
                <a:ea typeface="PT Sans"/>
                <a:cs typeface="PT Sans"/>
                <a:sym typeface="PT Sans"/>
              </a:rPr>
              <a:t>ANALÍZIS (INBODY720)</a:t>
            </a:r>
          </a:p>
        </p:txBody>
      </p:sp>
    </p:spTree>
  </p:cSld>
  <p:clrMapOvr>
    <a:masterClrMapping/>
  </p:clrMapOvr>
  <p:transition spd="slow"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Shape 551"/>
          <p:cNvSpPr txBox="1">
            <a:spLocks noGrp="1"/>
          </p:cNvSpPr>
          <p:nvPr>
            <p:ph idx="1"/>
          </p:nvPr>
        </p:nvSpPr>
        <p:spPr>
          <a:xfrm>
            <a:off x="3581400" y="587373"/>
            <a:ext cx="5562600" cy="37306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B8AF"/>
              </a:buClr>
              <a:buSzPct val="25000"/>
              <a:buFont typeface="PT Sans"/>
              <a:buNone/>
            </a:pPr>
            <a:r>
              <a:rPr lang="en-US" sz="2000" b="1" i="0" u="none" dirty="0" err="1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Cél</a:t>
            </a:r>
            <a:r>
              <a:rPr lang="en-US" sz="2000" b="1" i="0" u="none" dirty="0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: </a:t>
            </a: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B8AF"/>
              </a:buClr>
              <a:buSzPct val="100000"/>
              <a:buFont typeface="Courier New"/>
              <a:buChar char="o"/>
            </a:pPr>
            <a:r>
              <a:rPr lang="en-US" sz="2000" b="0" i="0" u="none" dirty="0" err="1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az</a:t>
            </a:r>
            <a:r>
              <a:rPr lang="en-US" sz="2000" b="0" i="0" u="none" dirty="0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2000" b="0" i="0" u="none" dirty="0" err="1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antropometriai</a:t>
            </a:r>
            <a:r>
              <a:rPr lang="en-US" sz="2000" b="0" i="0" u="none" dirty="0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2000" b="0" i="0" u="none" dirty="0" err="1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mérések</a:t>
            </a:r>
            <a:r>
              <a:rPr lang="en-US" sz="2000" b="0" i="0" u="none" dirty="0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 ill. a </a:t>
            </a:r>
            <a:r>
              <a:rPr lang="en-US" sz="2000" b="0" i="0" u="none" dirty="0" err="1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kor</a:t>
            </a:r>
            <a:r>
              <a:rPr lang="en-US" sz="2000" b="0" i="0" u="none" dirty="0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, </a:t>
            </a:r>
            <a:r>
              <a:rPr lang="en-US" sz="2000" b="0" i="0" u="none" dirty="0" err="1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nem</a:t>
            </a:r>
            <a:r>
              <a:rPr lang="en-US" sz="2000" b="0" i="0" u="none" dirty="0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, </a:t>
            </a:r>
            <a:r>
              <a:rPr lang="en-US" sz="2000" b="0" i="0" u="none" dirty="0" err="1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fizikai</a:t>
            </a:r>
            <a:r>
              <a:rPr lang="en-US" sz="2000" b="0" i="0" u="none" dirty="0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2000" b="0" i="0" u="none" dirty="0" err="1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aktivitás</a:t>
            </a:r>
            <a:r>
              <a:rPr lang="en-US" sz="2000" b="0" i="0" u="none" dirty="0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2000" b="0" i="0" u="none" dirty="0" err="1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és</a:t>
            </a:r>
            <a:r>
              <a:rPr lang="en-US" sz="2000" b="0" i="0" u="none" dirty="0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 a </a:t>
            </a:r>
            <a:r>
              <a:rPr lang="en-US" sz="2000" b="0" i="0" u="none" dirty="0" err="1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táplálkozási</a:t>
            </a:r>
            <a:r>
              <a:rPr lang="en-US" sz="2000" b="0" i="0" u="none" dirty="0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2000" b="0" i="0" u="none" dirty="0" err="1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napló</a:t>
            </a:r>
            <a:r>
              <a:rPr lang="en-US" sz="2000" b="0" i="0" u="none" dirty="0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2000" b="0" i="0" u="none" dirty="0" err="1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eredményeinek</a:t>
            </a:r>
            <a:r>
              <a:rPr lang="en-US" sz="2000" b="0" i="0" u="none" dirty="0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2000" b="0" i="0" u="none" dirty="0" err="1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ismeretében</a:t>
            </a:r>
            <a:r>
              <a:rPr lang="en-US" sz="2000" b="0" i="0" u="none" dirty="0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2000" b="0" i="0" u="none" dirty="0" err="1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személyre</a:t>
            </a:r>
            <a:r>
              <a:rPr lang="en-US" sz="2000" b="0" i="0" u="none" dirty="0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2000" b="0" i="0" u="none" dirty="0" err="1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szabott</a:t>
            </a:r>
            <a:r>
              <a:rPr lang="en-US" sz="2000" b="0" i="0" u="none" dirty="0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2000" b="0" i="0" u="none" dirty="0" err="1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energia</a:t>
            </a:r>
            <a:r>
              <a:rPr lang="en-US" sz="2000" b="0" i="0" u="none" dirty="0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2000" b="0" i="0" u="none" dirty="0" err="1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és</a:t>
            </a:r>
            <a:r>
              <a:rPr lang="en-US" sz="2000" b="0" i="0" u="none" dirty="0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2000" b="0" i="0" u="none" dirty="0" err="1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tápanyag</a:t>
            </a:r>
            <a:r>
              <a:rPr lang="en-US" sz="2000" b="0" i="0" u="none" dirty="0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2000" b="0" i="0" u="none" dirty="0" err="1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meghatározás</a:t>
            </a:r>
            <a:r>
              <a:rPr lang="en-US" sz="2000" b="0" i="0" u="none" dirty="0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, </a:t>
            </a:r>
            <a:r>
              <a:rPr lang="en-US" sz="2000" b="0" i="0" u="none" dirty="0" err="1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továbbá</a:t>
            </a:r>
            <a:r>
              <a:rPr lang="en-US" sz="2000" b="0" i="0" u="none" dirty="0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2000" b="0" i="0" u="none" dirty="0" err="1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ennek</a:t>
            </a:r>
            <a:r>
              <a:rPr lang="en-US" sz="2000" b="0" i="0" u="none" dirty="0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2000" b="0" i="0" u="none" dirty="0" err="1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megfelelő</a:t>
            </a:r>
            <a:r>
              <a:rPr lang="en-US" sz="2000" b="0" i="0" u="none" dirty="0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2000" b="0" i="0" u="none" dirty="0" err="1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mintaétrend</a:t>
            </a:r>
            <a:r>
              <a:rPr lang="en-US" sz="2000" b="0" i="0" u="none" dirty="0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2000" b="0" i="0" u="none" dirty="0" err="1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tervezése</a:t>
            </a:r>
            <a:endParaRPr lang="en-US" sz="2000" b="0" i="0" u="none" dirty="0">
              <a:solidFill>
                <a:srgbClr val="797B7E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rgbClr val="00B8AF"/>
              </a:buClr>
              <a:buSzPct val="100000"/>
              <a:buFont typeface="Courier New"/>
              <a:buChar char="o"/>
            </a:pPr>
            <a:r>
              <a:rPr lang="en-US" sz="2000" b="0" i="0" u="none" dirty="0" err="1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étrend</a:t>
            </a:r>
            <a:r>
              <a:rPr lang="en-US" sz="2000" b="0" i="0" u="none" dirty="0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2000" b="0" i="0" u="none" dirty="0" err="1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optimalizálása</a:t>
            </a:r>
            <a:r>
              <a:rPr lang="en-US" sz="2000" b="0" i="0" u="none" dirty="0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 WADA </a:t>
            </a:r>
            <a:r>
              <a:rPr lang="en-US" sz="2000" b="0" i="0" u="none" dirty="0" err="1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által</a:t>
            </a:r>
            <a:r>
              <a:rPr lang="en-US" sz="2000" b="0" i="0" u="none" dirty="0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2000" b="0" i="0" u="none" dirty="0" err="1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akkreditált</a:t>
            </a:r>
            <a:r>
              <a:rPr lang="en-US" sz="2000" b="0" i="0" u="none" dirty="0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2000" b="0" i="0" u="none" dirty="0" err="1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doppinglaborban</a:t>
            </a:r>
            <a:r>
              <a:rPr lang="en-US" sz="2000" b="0" i="0" u="none" dirty="0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2000" b="0" i="0" u="none" dirty="0" err="1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bevizsgált</a:t>
            </a:r>
            <a:r>
              <a:rPr lang="en-US" sz="2000" b="0" i="0" u="none" dirty="0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, </a:t>
            </a:r>
            <a:r>
              <a:rPr lang="en-US" sz="2000" b="0" i="0" u="none" dirty="0" err="1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doppingmentes</a:t>
            </a:r>
            <a:r>
              <a:rPr lang="en-US" sz="2000" b="0" i="0" u="none" dirty="0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2000" b="0" i="0" u="none" dirty="0" err="1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minősítéssel</a:t>
            </a:r>
            <a:r>
              <a:rPr lang="en-US" sz="2000" b="0" i="0" u="none" dirty="0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2000" b="0" i="0" u="none" dirty="0" err="1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rendelkező</a:t>
            </a:r>
            <a:r>
              <a:rPr lang="en-US" sz="2000" b="0" i="0" u="none" dirty="0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2000" b="0" i="0" u="none" dirty="0" err="1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magas</a:t>
            </a:r>
            <a:r>
              <a:rPr lang="en-US" sz="2000" b="0" i="0" u="none" dirty="0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2000" b="0" i="0" u="none" dirty="0" err="1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fehérjetartalmú</a:t>
            </a:r>
            <a:r>
              <a:rPr lang="en-US" sz="2000" b="0" i="0" u="none" dirty="0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2000" b="0" i="0" u="none" dirty="0" err="1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sporttápszerrel</a:t>
            </a:r>
            <a:endParaRPr lang="en-US" sz="2000" b="0" i="0" u="none" dirty="0">
              <a:solidFill>
                <a:srgbClr val="797B7E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rgbClr val="00B8AF"/>
              </a:buClr>
              <a:buSzPct val="100000"/>
              <a:buFont typeface="Courier New"/>
              <a:buChar char="o"/>
            </a:pPr>
            <a:r>
              <a:rPr lang="en-US" sz="2000" b="0" i="0" u="none" dirty="0" err="1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szükség</a:t>
            </a:r>
            <a:r>
              <a:rPr lang="en-US" sz="2000" b="0" i="0" u="none" dirty="0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2000" b="0" i="0" u="none" dirty="0" err="1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esetén</a:t>
            </a:r>
            <a:r>
              <a:rPr lang="en-US" sz="2000" b="0" i="0" u="none" dirty="0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2000" b="0" i="0" u="none" dirty="0" err="1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bevásárlási</a:t>
            </a:r>
            <a:r>
              <a:rPr lang="en-US" sz="2000" b="0" i="0" u="none" dirty="0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2000" b="0" i="0" u="none" dirty="0" err="1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és</a:t>
            </a:r>
            <a:r>
              <a:rPr lang="en-US" sz="2000" b="0" i="0" u="none" dirty="0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 </a:t>
            </a:r>
            <a:r>
              <a:rPr lang="en-US" sz="2000" b="0" i="0" u="none" dirty="0" err="1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főzési</a:t>
            </a:r>
            <a:r>
              <a:rPr lang="en-US" sz="2000" b="0" i="0" u="none" dirty="0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2000" b="0" i="0" u="none" dirty="0" err="1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tanácsokkal</a:t>
            </a:r>
            <a:r>
              <a:rPr lang="en-US" sz="2000" b="0" i="0" u="none" dirty="0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 is </a:t>
            </a:r>
            <a:r>
              <a:rPr lang="en-US" sz="2000" b="0" i="0" u="none" dirty="0" err="1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ellátjuk</a:t>
            </a:r>
            <a:endParaRPr lang="en-US" sz="2000" b="0" i="0" u="none" dirty="0">
              <a:solidFill>
                <a:srgbClr val="797B7E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552" name="Shape 552"/>
          <p:cNvSpPr txBox="1"/>
          <p:nvPr/>
        </p:nvSpPr>
        <p:spPr>
          <a:xfrm>
            <a:off x="2843211" y="88901"/>
            <a:ext cx="5678489" cy="685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PT Sans"/>
              <a:buNone/>
            </a:pPr>
            <a:r>
              <a:rPr lang="en-US" sz="3600" b="1" i="0" u="none" dirty="0">
                <a:solidFill>
                  <a:srgbClr val="7F7F7F"/>
                </a:solidFill>
                <a:latin typeface="PT Sans"/>
                <a:ea typeface="PT Sans"/>
                <a:cs typeface="PT Sans"/>
                <a:sym typeface="PT Sans"/>
              </a:rPr>
              <a:t>ÉTRENDTERVEZÉS</a:t>
            </a:r>
          </a:p>
        </p:txBody>
      </p:sp>
      <p:pic>
        <p:nvPicPr>
          <p:cNvPr id="553" name="Shape 5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4188" y="915986"/>
            <a:ext cx="2703512" cy="3633787"/>
          </a:xfrm>
          <a:prstGeom prst="rect">
            <a:avLst/>
          </a:prstGeom>
          <a:noFill/>
          <a:ln w="127000" cap="rnd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ransition spd="slow"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Shape 559"/>
          <p:cNvSpPr txBox="1"/>
          <p:nvPr/>
        </p:nvSpPr>
        <p:spPr>
          <a:xfrm>
            <a:off x="3885405" y="841375"/>
            <a:ext cx="4249737" cy="933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PT Sans"/>
              <a:buNone/>
            </a:pPr>
            <a:r>
              <a:rPr lang="en-US" sz="3600" b="1" i="0" u="none" dirty="0">
                <a:solidFill>
                  <a:srgbClr val="7F7F7F"/>
                </a:solidFill>
                <a:latin typeface="PT Sans"/>
                <a:ea typeface="PT Sans"/>
                <a:cs typeface="PT Sans"/>
                <a:sym typeface="PT Sans"/>
              </a:rPr>
              <a:t>MI A CÉL?</a:t>
            </a:r>
          </a:p>
        </p:txBody>
      </p:sp>
      <p:pic>
        <p:nvPicPr>
          <p:cNvPr id="561" name="Shape 5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19936" y="2773361"/>
            <a:ext cx="1890712" cy="2066924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pic>
        <p:nvPicPr>
          <p:cNvPr id="562" name="Shape 56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97675" y="4413250"/>
            <a:ext cx="1584325" cy="1944687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pic>
        <p:nvPicPr>
          <p:cNvPr id="563" name="Shape 56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05475" y="2646361"/>
            <a:ext cx="1701799" cy="2101849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pic>
        <p:nvPicPr>
          <p:cNvPr id="564" name="Shape 56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310062" y="4737100"/>
            <a:ext cx="2670175" cy="2035175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pic>
        <p:nvPicPr>
          <p:cNvPr id="565" name="Shape 565"/>
          <p:cNvPicPr preferRelativeResize="0"/>
          <p:nvPr/>
        </p:nvPicPr>
        <p:blipFill rotWithShape="1">
          <a:blip r:embed="rId7">
            <a:alphaModFix/>
          </a:blip>
          <a:srcRect l="16312" r="24724"/>
          <a:stretch/>
        </p:blipFill>
        <p:spPr>
          <a:xfrm>
            <a:off x="4310062" y="2462211"/>
            <a:ext cx="1700212" cy="2298699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pic>
        <p:nvPicPr>
          <p:cNvPr id="566" name="Shape 56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974975" y="4883150"/>
            <a:ext cx="1749425" cy="2097087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pic>
        <p:nvPicPr>
          <p:cNvPr id="567" name="Shape 567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773236" y="2382836"/>
            <a:ext cx="2938462" cy="2701925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pic>
        <p:nvPicPr>
          <p:cNvPr id="568" name="Shape 568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0325" y="3444875"/>
            <a:ext cx="2938462" cy="1962149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pic>
        <p:nvPicPr>
          <p:cNvPr id="569" name="Shape 569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219075" y="5041900"/>
            <a:ext cx="2938462" cy="1779587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pic>
        <p:nvPicPr>
          <p:cNvPr id="570" name="Shape 570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46050" y="2047875"/>
            <a:ext cx="2530475" cy="1781175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pic>
        <p:nvPicPr>
          <p:cNvPr id="571" name="Shape 57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2084386" y="865187"/>
            <a:ext cx="2292349" cy="1781175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Shape 576"/>
          <p:cNvSpPr txBox="1">
            <a:spLocks noGrp="1"/>
          </p:cNvSpPr>
          <p:nvPr>
            <p:ph idx="1"/>
          </p:nvPr>
        </p:nvSpPr>
        <p:spPr>
          <a:xfrm>
            <a:off x="755650" y="849311"/>
            <a:ext cx="7416800" cy="36226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rgbClr val="00B8AF"/>
              </a:buClr>
              <a:buSzPct val="25000"/>
              <a:buFont typeface="PT Sans"/>
              <a:buNone/>
            </a:pPr>
            <a:r>
              <a:rPr lang="en-US" sz="2400" b="1" i="0" u="none" dirty="0" err="1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Kinek</a:t>
            </a:r>
            <a:r>
              <a:rPr lang="en-US" sz="2400" b="1" i="0" u="none" dirty="0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 a </a:t>
            </a:r>
            <a:r>
              <a:rPr lang="en-US" sz="2400" b="1" i="0" u="none" dirty="0" err="1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felelőssége</a:t>
            </a:r>
            <a:r>
              <a:rPr lang="en-US" sz="2400" b="1" i="0" u="none" dirty="0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 a </a:t>
            </a:r>
            <a:r>
              <a:rPr lang="en-US" sz="2400" b="1" i="0" u="none" dirty="0" err="1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sportoló</a:t>
            </a:r>
            <a:r>
              <a:rPr lang="en-US" sz="2400" b="1" i="0" u="none" dirty="0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2400" b="1" i="0" u="none" dirty="0" err="1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gyermekek</a:t>
            </a:r>
            <a:r>
              <a:rPr lang="en-US" sz="2400" b="1" i="0" u="none" dirty="0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2400" b="1" i="0" u="none" dirty="0" err="1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táplálkozásának</a:t>
            </a:r>
            <a:r>
              <a:rPr lang="en-US" sz="2400" b="1" i="0" u="none" dirty="0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2400" b="1" i="0" u="none" dirty="0" err="1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megfelelő</a:t>
            </a:r>
            <a:r>
              <a:rPr lang="en-US" sz="2400" b="1" i="0" u="none" dirty="0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2400" b="1" i="0" u="none" dirty="0" err="1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összeállítása</a:t>
            </a:r>
            <a:r>
              <a:rPr lang="en-US" sz="2400" b="1" i="0" u="none" dirty="0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?</a:t>
            </a:r>
          </a:p>
          <a:p>
            <a:pPr marL="0" marR="0" lvl="0" indent="0" algn="ctr" rtl="0">
              <a:lnSpc>
                <a:spcPct val="116666"/>
              </a:lnSpc>
              <a:spcBef>
                <a:spcPts val="600"/>
              </a:spcBef>
              <a:spcAft>
                <a:spcPts val="0"/>
              </a:spcAft>
              <a:buClr>
                <a:srgbClr val="00B8AF"/>
              </a:buClr>
              <a:buSzPct val="100000"/>
              <a:buFont typeface="Courier New"/>
              <a:buChar char="o"/>
            </a:pPr>
            <a:r>
              <a:rPr lang="en-US" sz="2400" b="1" i="0" u="none" dirty="0" err="1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Az</a:t>
            </a:r>
            <a:r>
              <a:rPr lang="en-US" sz="2400" b="1" i="0" u="none" dirty="0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2400" b="1" i="0" u="none" dirty="0" err="1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edzőé</a:t>
            </a:r>
            <a:r>
              <a:rPr lang="en-US" sz="2400" b="1" i="0" u="none" dirty="0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?</a:t>
            </a:r>
          </a:p>
          <a:p>
            <a:pPr marL="0" marR="0" lvl="0" indent="0" algn="ctr" rtl="0">
              <a:lnSpc>
                <a:spcPct val="116666"/>
              </a:lnSpc>
              <a:spcBef>
                <a:spcPts val="600"/>
              </a:spcBef>
              <a:spcAft>
                <a:spcPts val="0"/>
              </a:spcAft>
              <a:buClr>
                <a:srgbClr val="00B8AF"/>
              </a:buClr>
              <a:buSzPct val="100000"/>
              <a:buFont typeface="Courier New"/>
              <a:buChar char="o"/>
            </a:pPr>
            <a:r>
              <a:rPr lang="en-US" sz="2400" b="1" i="0" u="none" dirty="0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A  </a:t>
            </a:r>
            <a:r>
              <a:rPr lang="en-US" sz="2400" b="1" i="0" u="none" dirty="0" err="1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szülőé</a:t>
            </a:r>
            <a:r>
              <a:rPr lang="en-US" sz="2400" b="1" i="0" u="none" dirty="0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?</a:t>
            </a:r>
          </a:p>
          <a:p>
            <a:pPr marL="0" marR="0" lvl="0" indent="0" algn="ctr" rtl="0">
              <a:lnSpc>
                <a:spcPct val="116666"/>
              </a:lnSpc>
              <a:spcBef>
                <a:spcPts val="600"/>
              </a:spcBef>
              <a:spcAft>
                <a:spcPts val="0"/>
              </a:spcAft>
              <a:buClr>
                <a:srgbClr val="00B8AF"/>
              </a:buClr>
              <a:buSzPct val="100000"/>
              <a:buFont typeface="Courier New"/>
              <a:buChar char="o"/>
            </a:pPr>
            <a:r>
              <a:rPr lang="en-US" sz="2400" b="1" i="0" u="none" dirty="0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A </a:t>
            </a:r>
            <a:r>
              <a:rPr lang="en-US" sz="2400" b="1" i="0" u="none" dirty="0" err="1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sportorvosé</a:t>
            </a:r>
            <a:r>
              <a:rPr lang="en-US" sz="2400" b="1" i="0" u="none" dirty="0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?</a:t>
            </a:r>
          </a:p>
          <a:p>
            <a:pPr marL="0" marR="0" lvl="0" indent="0" algn="ctr" rtl="0">
              <a:lnSpc>
                <a:spcPct val="116666"/>
              </a:lnSpc>
              <a:spcBef>
                <a:spcPts val="600"/>
              </a:spcBef>
              <a:spcAft>
                <a:spcPts val="0"/>
              </a:spcAft>
              <a:buClr>
                <a:srgbClr val="00B8AF"/>
              </a:buClr>
              <a:buSzPct val="100000"/>
              <a:buFont typeface="Courier New"/>
              <a:buChar char="o"/>
            </a:pPr>
            <a:r>
              <a:rPr lang="en-US" sz="2400" b="1" i="0" u="none" dirty="0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A </a:t>
            </a:r>
            <a:r>
              <a:rPr lang="en-US" sz="2400" b="1" i="0" u="none" dirty="0" err="1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dietetikusé</a:t>
            </a:r>
            <a:r>
              <a:rPr lang="en-US" sz="2400" b="1" i="0" u="none" dirty="0">
                <a:solidFill>
                  <a:srgbClr val="797B7E"/>
                </a:solidFill>
                <a:latin typeface="PT Sans"/>
                <a:ea typeface="PT Sans"/>
                <a:cs typeface="PT Sans"/>
                <a:sym typeface="PT Sans"/>
              </a:rPr>
              <a:t>?</a:t>
            </a:r>
          </a:p>
          <a:p>
            <a:pPr marL="0" marR="0" lvl="0" indent="0" algn="ctr" rtl="0">
              <a:lnSpc>
                <a:spcPct val="116666"/>
              </a:lnSpc>
              <a:spcBef>
                <a:spcPts val="1800"/>
              </a:spcBef>
              <a:spcAft>
                <a:spcPts val="0"/>
              </a:spcAft>
              <a:buClr>
                <a:srgbClr val="FD7403"/>
              </a:buClr>
              <a:buSzPct val="25000"/>
              <a:buFont typeface="PT Sans"/>
              <a:buNone/>
            </a:pPr>
            <a:r>
              <a:rPr lang="en-US" sz="2400" b="1" i="0" u="none" dirty="0" err="1">
                <a:solidFill>
                  <a:srgbClr val="FD7403"/>
                </a:solidFill>
                <a:latin typeface="PT Sans"/>
                <a:ea typeface="PT Sans"/>
                <a:cs typeface="PT Sans"/>
                <a:sym typeface="PT Sans"/>
              </a:rPr>
              <a:t>Fogjunk</a:t>
            </a:r>
            <a:r>
              <a:rPr lang="en-US" sz="2400" b="1" i="0" u="none" dirty="0">
                <a:solidFill>
                  <a:srgbClr val="FD7403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2400" b="1" i="0" u="none" dirty="0" err="1">
                <a:solidFill>
                  <a:srgbClr val="FD7403"/>
                </a:solidFill>
                <a:latin typeface="PT Sans"/>
                <a:ea typeface="PT Sans"/>
                <a:cs typeface="PT Sans"/>
                <a:sym typeface="PT Sans"/>
              </a:rPr>
              <a:t>össze</a:t>
            </a:r>
            <a:r>
              <a:rPr lang="en-US" sz="2400" b="1" i="0" u="none" dirty="0">
                <a:solidFill>
                  <a:srgbClr val="FD7403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2400" b="1" i="0" u="none" dirty="0" err="1">
                <a:solidFill>
                  <a:srgbClr val="FD7403"/>
                </a:solidFill>
                <a:latin typeface="PT Sans"/>
                <a:ea typeface="PT Sans"/>
                <a:cs typeface="PT Sans"/>
                <a:sym typeface="PT Sans"/>
              </a:rPr>
              <a:t>és</a:t>
            </a:r>
            <a:r>
              <a:rPr lang="en-US" sz="2400" b="1" i="0" u="none" dirty="0">
                <a:solidFill>
                  <a:srgbClr val="FD7403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2400" b="1" i="0" u="none" dirty="0" err="1">
                <a:solidFill>
                  <a:srgbClr val="FD7403"/>
                </a:solidFill>
                <a:latin typeface="PT Sans"/>
                <a:ea typeface="PT Sans"/>
                <a:cs typeface="PT Sans"/>
                <a:sym typeface="PT Sans"/>
              </a:rPr>
              <a:t>vegyék</a:t>
            </a:r>
            <a:r>
              <a:rPr lang="en-US" sz="2400" b="1" i="0" u="none" dirty="0">
                <a:solidFill>
                  <a:srgbClr val="FD7403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2400" b="1" i="0" u="none" dirty="0" err="1">
                <a:solidFill>
                  <a:srgbClr val="FD7403"/>
                </a:solidFill>
                <a:latin typeface="PT Sans"/>
                <a:ea typeface="PT Sans"/>
                <a:cs typeface="PT Sans"/>
                <a:sym typeface="PT Sans"/>
              </a:rPr>
              <a:t>igénybe</a:t>
            </a:r>
            <a:r>
              <a:rPr lang="en-US" sz="2400" b="1" i="0" u="none" dirty="0">
                <a:solidFill>
                  <a:srgbClr val="FD7403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2400" b="1" i="0" u="none" dirty="0" err="1">
                <a:solidFill>
                  <a:srgbClr val="FD7403"/>
                </a:solidFill>
                <a:latin typeface="PT Sans"/>
                <a:ea typeface="PT Sans"/>
                <a:cs typeface="PT Sans"/>
                <a:sym typeface="PT Sans"/>
              </a:rPr>
              <a:t>szaktudásunkat</a:t>
            </a:r>
            <a:r>
              <a:rPr lang="en-US" sz="2400" b="1" i="0" u="none" dirty="0">
                <a:solidFill>
                  <a:srgbClr val="FD7403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2400" b="1" i="0" u="none" dirty="0" err="1">
                <a:solidFill>
                  <a:srgbClr val="FD7403"/>
                </a:solidFill>
                <a:latin typeface="PT Sans"/>
                <a:ea typeface="PT Sans"/>
                <a:cs typeface="PT Sans"/>
                <a:sym typeface="PT Sans"/>
              </a:rPr>
              <a:t>nem</a:t>
            </a:r>
            <a:r>
              <a:rPr lang="en-US" sz="2400" b="1" i="0" u="none" dirty="0">
                <a:solidFill>
                  <a:srgbClr val="FD7403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2400" b="1" i="0" u="none" dirty="0" err="1">
                <a:solidFill>
                  <a:srgbClr val="FD7403"/>
                </a:solidFill>
                <a:latin typeface="PT Sans"/>
                <a:ea typeface="PT Sans"/>
                <a:cs typeface="PT Sans"/>
                <a:sym typeface="PT Sans"/>
              </a:rPr>
              <a:t>csak</a:t>
            </a:r>
            <a:r>
              <a:rPr lang="en-US" sz="2400" b="1" i="0" u="none" dirty="0">
                <a:solidFill>
                  <a:srgbClr val="FD7403"/>
                </a:solidFill>
                <a:latin typeface="PT Sans"/>
                <a:ea typeface="PT Sans"/>
                <a:cs typeface="PT Sans"/>
                <a:sym typeface="PT Sans"/>
              </a:rPr>
              <a:t> a </a:t>
            </a:r>
            <a:r>
              <a:rPr lang="en-US" sz="2400" b="1" i="0" u="none" dirty="0" err="1">
                <a:solidFill>
                  <a:srgbClr val="FD7403"/>
                </a:solidFill>
                <a:latin typeface="PT Sans"/>
                <a:ea typeface="PT Sans"/>
                <a:cs typeface="PT Sans"/>
                <a:sym typeface="PT Sans"/>
              </a:rPr>
              <a:t>válogatott</a:t>
            </a:r>
            <a:r>
              <a:rPr lang="en-US" sz="2400" b="1" i="0" u="none" dirty="0">
                <a:solidFill>
                  <a:srgbClr val="FD7403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2400" b="1" i="0" u="none" dirty="0" err="1">
                <a:solidFill>
                  <a:srgbClr val="FD7403"/>
                </a:solidFill>
                <a:latin typeface="PT Sans"/>
                <a:ea typeface="PT Sans"/>
                <a:cs typeface="PT Sans"/>
                <a:sym typeface="PT Sans"/>
              </a:rPr>
              <a:t>sportolóknál</a:t>
            </a:r>
            <a:r>
              <a:rPr lang="en-US" sz="2400" b="1" i="0" u="none" dirty="0">
                <a:solidFill>
                  <a:srgbClr val="FD7403"/>
                </a:solidFill>
                <a:latin typeface="PT Sans"/>
                <a:ea typeface="PT Sans"/>
                <a:cs typeface="PT Sans"/>
                <a:sym typeface="PT Sans"/>
              </a:rPr>
              <a:t>!    </a:t>
            </a:r>
          </a:p>
        </p:txBody>
      </p:sp>
      <p:sp>
        <p:nvSpPr>
          <p:cNvPr id="577" name="Shape 577"/>
          <p:cNvSpPr txBox="1"/>
          <p:nvPr/>
        </p:nvSpPr>
        <p:spPr>
          <a:xfrm>
            <a:off x="1116012" y="95250"/>
            <a:ext cx="6624637" cy="9350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PT Sans"/>
              <a:buNone/>
            </a:pPr>
            <a:r>
              <a:rPr lang="en-US" sz="3600" b="1" i="0" u="none" dirty="0">
                <a:solidFill>
                  <a:srgbClr val="7F7F7F"/>
                </a:solidFill>
                <a:latin typeface="PT Sans"/>
                <a:ea typeface="PT Sans"/>
                <a:cs typeface="PT Sans"/>
                <a:sym typeface="PT Sans"/>
              </a:rPr>
              <a:t>A CÉL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Shape 582"/>
          <p:cNvSpPr txBox="1"/>
          <p:nvPr/>
        </p:nvSpPr>
        <p:spPr>
          <a:xfrm>
            <a:off x="922336" y="217487"/>
            <a:ext cx="6696074" cy="20891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PT Sans"/>
              <a:buNone/>
            </a:pPr>
            <a:r>
              <a:rPr lang="en-US" sz="3600" b="1" i="0" u="none" dirty="0">
                <a:solidFill>
                  <a:srgbClr val="7F7F7F"/>
                </a:solidFill>
                <a:latin typeface="PT Sans"/>
                <a:ea typeface="PT Sans"/>
                <a:cs typeface="PT Sans"/>
                <a:sym typeface="PT Sans"/>
              </a:rPr>
              <a:t>LEGYETEK</a:t>
            </a: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PT Sans"/>
              <a:buNone/>
            </a:pPr>
            <a:r>
              <a:rPr lang="en-US" sz="3600" b="1" i="0" u="none" dirty="0">
                <a:solidFill>
                  <a:srgbClr val="7F7F7F"/>
                </a:solidFill>
                <a:latin typeface="PT Sans"/>
                <a:ea typeface="PT Sans"/>
                <a:cs typeface="PT Sans"/>
                <a:sym typeface="PT Sans"/>
              </a:rPr>
              <a:t>FELNŐTTKÉNT IS EGÉSZSÉGESEK ÉS SIKERESEK!</a:t>
            </a:r>
          </a:p>
        </p:txBody>
      </p:sp>
      <p:pic>
        <p:nvPicPr>
          <p:cNvPr id="583" name="Shape 58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9750" y="2403475"/>
            <a:ext cx="1908174" cy="2865436"/>
          </a:xfrm>
          <a:prstGeom prst="rect">
            <a:avLst/>
          </a:prstGeom>
          <a:noFill/>
          <a:ln>
            <a:noFill/>
          </a:ln>
        </p:spPr>
      </p:pic>
      <p:pic>
        <p:nvPicPr>
          <p:cNvPr id="584" name="Shape 58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19950" y="3194050"/>
            <a:ext cx="1724025" cy="2595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585" name="Shape 58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771775" y="2833687"/>
            <a:ext cx="2309812" cy="2955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6" name="Shape 58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081587" y="2306637"/>
            <a:ext cx="2039937" cy="30718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Shape 591"/>
          <p:cNvSpPr txBox="1"/>
          <p:nvPr/>
        </p:nvSpPr>
        <p:spPr>
          <a:xfrm>
            <a:off x="250825" y="612775"/>
            <a:ext cx="8569325" cy="6016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PT Sans"/>
              <a:buNone/>
            </a:pPr>
            <a:r>
              <a:rPr lang="en-US" sz="3600" b="1" i="0" u="none" dirty="0" err="1">
                <a:solidFill>
                  <a:srgbClr val="7F7F7F"/>
                </a:solidFill>
                <a:latin typeface="PT Sans"/>
                <a:ea typeface="PT Sans"/>
                <a:cs typeface="PT Sans"/>
                <a:sym typeface="PT Sans"/>
              </a:rPr>
              <a:t>Együttműködő</a:t>
            </a:r>
            <a:r>
              <a:rPr lang="en-US" sz="3600" b="1" i="0" u="none" dirty="0">
                <a:solidFill>
                  <a:srgbClr val="7F7F7F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3600" b="1" i="0" u="none" dirty="0" err="1">
                <a:solidFill>
                  <a:srgbClr val="7F7F7F"/>
                </a:solidFill>
                <a:latin typeface="PT Sans"/>
                <a:ea typeface="PT Sans"/>
                <a:cs typeface="PT Sans"/>
                <a:sym typeface="PT Sans"/>
              </a:rPr>
              <a:t>és</a:t>
            </a:r>
            <a:r>
              <a:rPr lang="en-US" sz="3600" b="1" i="0" u="none" dirty="0">
                <a:solidFill>
                  <a:srgbClr val="7F7F7F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3600" b="1" i="0" u="none" dirty="0" err="1">
                <a:solidFill>
                  <a:srgbClr val="7F7F7F"/>
                </a:solidFill>
                <a:latin typeface="PT Sans"/>
                <a:ea typeface="PT Sans"/>
                <a:cs typeface="PT Sans"/>
                <a:sym typeface="PT Sans"/>
              </a:rPr>
              <a:t>Szakmai</a:t>
            </a:r>
            <a:r>
              <a:rPr lang="en-US" sz="3600" b="1" i="0" u="none" dirty="0">
                <a:solidFill>
                  <a:srgbClr val="7F7F7F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3600" b="1" i="0" u="none" dirty="0" err="1">
                <a:solidFill>
                  <a:srgbClr val="7F7F7F"/>
                </a:solidFill>
                <a:latin typeface="PT Sans"/>
                <a:ea typeface="PT Sans"/>
                <a:cs typeface="PT Sans"/>
                <a:sym typeface="PT Sans"/>
              </a:rPr>
              <a:t>partnereink</a:t>
            </a:r>
            <a:r>
              <a:rPr lang="en-US" sz="3600" b="1" i="0" u="none" dirty="0">
                <a:solidFill>
                  <a:srgbClr val="7F7F7F"/>
                </a:solidFill>
                <a:latin typeface="PT Sans"/>
                <a:ea typeface="PT Sans"/>
                <a:cs typeface="PT Sans"/>
                <a:sym typeface="PT Sans"/>
              </a:rPr>
              <a:t>:</a:t>
            </a:r>
          </a:p>
        </p:txBody>
      </p:sp>
      <p:pic>
        <p:nvPicPr>
          <p:cNvPr id="592" name="Shape 59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63976" y="1463675"/>
            <a:ext cx="1536699" cy="1350961"/>
          </a:xfrm>
          <a:prstGeom prst="rect">
            <a:avLst/>
          </a:prstGeom>
          <a:noFill/>
          <a:ln>
            <a:noFill/>
          </a:ln>
        </p:spPr>
      </p:pic>
      <p:pic>
        <p:nvPicPr>
          <p:cNvPr id="598" name="Shape 59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63925" y="3068637"/>
            <a:ext cx="2138361" cy="588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 descr="scitec-nutrition-logo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925" y="3870452"/>
            <a:ext cx="2206390" cy="714248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94550" y="1963201"/>
            <a:ext cx="7798800" cy="308435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95300" indent="-457200">
              <a:spcBef>
                <a:spcPts val="0"/>
              </a:spcBef>
              <a:buClr>
                <a:schemeClr val="bg1">
                  <a:lumMod val="50000"/>
                </a:schemeClr>
              </a:buClr>
            </a:pPr>
            <a:r>
              <a:rPr lang="en-US" sz="3000" b="1" i="0" u="none" strike="noStrike" cap="none" dirty="0" err="1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Magas</a:t>
            </a:r>
            <a:r>
              <a:rPr lang="en-US" sz="3000" b="1" i="0" u="none" strike="noStrike" cap="none" dirty="0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 </a:t>
            </a:r>
            <a:r>
              <a:rPr lang="en-US" sz="3000" b="1" i="0" u="none" strike="noStrike" cap="none" dirty="0" err="1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edzésszám</a:t>
            </a:r>
            <a:r>
              <a:rPr lang="en-US" sz="3000" b="1" i="0" u="none" strike="noStrike" cap="none" dirty="0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 </a:t>
            </a:r>
            <a:r>
              <a:rPr lang="en-US" sz="3000" b="1" dirty="0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(</a:t>
            </a:r>
            <a:r>
              <a:rPr lang="en-US" sz="3000" b="1" dirty="0" err="1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heti</a:t>
            </a:r>
            <a:r>
              <a:rPr lang="en-US" sz="3000" b="1" dirty="0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 15-30 </a:t>
            </a:r>
            <a:r>
              <a:rPr lang="en-US" sz="3000" b="1" dirty="0" err="1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óra</a:t>
            </a:r>
            <a:r>
              <a:rPr lang="en-US" sz="3000" b="1" dirty="0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)</a:t>
            </a:r>
          </a:p>
          <a:p>
            <a:pPr marL="495300" indent="-457200">
              <a:spcBef>
                <a:spcPts val="400"/>
              </a:spcBef>
              <a:buClr>
                <a:schemeClr val="bg1">
                  <a:lumMod val="50000"/>
                </a:schemeClr>
              </a:buClr>
            </a:pPr>
            <a:r>
              <a:rPr lang="en-US" sz="3000" b="1" i="0" u="none" strike="noStrike" cap="none" dirty="0" err="1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Nem</a:t>
            </a:r>
            <a:r>
              <a:rPr lang="en-US" sz="3000" b="1" i="0" u="none" strike="noStrike" cap="none" dirty="0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 </a:t>
            </a:r>
            <a:r>
              <a:rPr lang="en-US" sz="3000" b="1" i="0" u="none" strike="noStrike" cap="none" dirty="0" err="1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megfelelő</a:t>
            </a:r>
            <a:r>
              <a:rPr lang="en-US" sz="3000" b="1" i="0" u="none" strike="noStrike" cap="none" dirty="0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 </a:t>
            </a:r>
            <a:r>
              <a:rPr lang="en-US" sz="3000" b="1" i="0" u="none" strike="noStrike" cap="none" dirty="0" err="1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regeneráció</a:t>
            </a:r>
            <a:endParaRPr lang="en-US" sz="3000" b="1" i="0" u="none" strike="noStrike" cap="none" dirty="0">
              <a:solidFill>
                <a:srgbClr val="7F7F7F"/>
              </a:solidFill>
              <a:latin typeface="+mn-lt"/>
              <a:ea typeface="PT Sans"/>
              <a:cs typeface="PT Sans"/>
              <a:sym typeface="PT Sans"/>
            </a:endParaRPr>
          </a:p>
          <a:p>
            <a:pPr marL="495300" indent="-457200">
              <a:spcBef>
                <a:spcPts val="400"/>
              </a:spcBef>
              <a:buClr>
                <a:schemeClr val="bg1">
                  <a:lumMod val="50000"/>
                </a:schemeClr>
              </a:buClr>
            </a:pPr>
            <a:r>
              <a:rPr lang="en-US" sz="3000" b="1" i="0" u="none" strike="noStrike" cap="none" dirty="0" err="1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Helytelen</a:t>
            </a:r>
            <a:r>
              <a:rPr lang="en-US" sz="3000" b="1" i="0" u="none" strike="noStrike" cap="none" dirty="0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 </a:t>
            </a:r>
            <a:r>
              <a:rPr lang="en-US" sz="3000" b="1" i="0" u="none" strike="noStrike" cap="none" dirty="0" err="1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táplálkozás</a:t>
            </a:r>
            <a:endParaRPr lang="en-US" sz="3000" b="1" i="0" u="none" strike="noStrike" cap="none" dirty="0">
              <a:solidFill>
                <a:srgbClr val="7F7F7F"/>
              </a:solidFill>
              <a:latin typeface="+mn-lt"/>
              <a:ea typeface="PT Sans"/>
              <a:cs typeface="PT Sans"/>
              <a:sym typeface="PT Sans"/>
            </a:endParaRPr>
          </a:p>
          <a:p>
            <a:pPr marL="952500" lvl="1" indent="-457200">
              <a:spcBef>
                <a:spcPts val="320"/>
              </a:spcBef>
              <a:buClr>
                <a:schemeClr val="bg1">
                  <a:lumMod val="50000"/>
                </a:schemeClr>
              </a:buClr>
            </a:pPr>
            <a:r>
              <a:rPr lang="en-US" sz="3000" b="1" i="0" u="none" strike="noStrike" cap="none" dirty="0" err="1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Kedvezőtlen</a:t>
            </a:r>
            <a:r>
              <a:rPr lang="en-US" sz="3000" b="1" i="0" u="none" strike="noStrike" cap="none" dirty="0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 </a:t>
            </a:r>
            <a:r>
              <a:rPr lang="en-US" sz="3000" b="1" i="0" u="none" strike="noStrike" cap="none" dirty="0" err="1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tápanyagarányok</a:t>
            </a:r>
            <a:endParaRPr lang="en-US" sz="3000" b="1" i="0" u="none" strike="noStrike" cap="none" dirty="0">
              <a:solidFill>
                <a:srgbClr val="7F7F7F"/>
              </a:solidFill>
              <a:latin typeface="+mn-lt"/>
              <a:ea typeface="PT Sans"/>
              <a:cs typeface="PT Sans"/>
              <a:sym typeface="PT Sans"/>
            </a:endParaRPr>
          </a:p>
          <a:p>
            <a:pPr marL="952500" lvl="1" indent="-457200">
              <a:spcBef>
                <a:spcPts val="320"/>
              </a:spcBef>
              <a:buClr>
                <a:schemeClr val="bg1">
                  <a:lumMod val="50000"/>
                </a:schemeClr>
              </a:buClr>
            </a:pPr>
            <a:r>
              <a:rPr lang="en-US" sz="3000" b="1" i="0" u="none" strike="noStrike" cap="none" dirty="0" err="1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Megadózisok</a:t>
            </a:r>
            <a:endParaRPr lang="en-US" sz="3000" b="1" i="0" u="none" strike="noStrike" cap="none" dirty="0">
              <a:solidFill>
                <a:srgbClr val="7F7F7F"/>
              </a:solidFill>
              <a:latin typeface="+mn-lt"/>
              <a:ea typeface="PT Sans"/>
              <a:cs typeface="PT Sans"/>
              <a:sym typeface="PT Sans"/>
            </a:endParaRPr>
          </a:p>
          <a:p>
            <a:pPr marL="495300" indent="-457200">
              <a:spcBef>
                <a:spcPts val="400"/>
              </a:spcBef>
              <a:buClr>
                <a:schemeClr val="bg1">
                  <a:lumMod val="50000"/>
                </a:schemeClr>
              </a:buClr>
            </a:pPr>
            <a:r>
              <a:rPr lang="en-US" sz="3000" b="1" i="0" u="none" strike="noStrike" cap="none" dirty="0" err="1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Szakemberhiány</a:t>
            </a:r>
            <a:endParaRPr lang="en-US" sz="3000" b="1" i="0" u="none" strike="noStrike" cap="none" dirty="0">
              <a:solidFill>
                <a:srgbClr val="7F7F7F"/>
              </a:solidFill>
              <a:latin typeface="+mn-lt"/>
              <a:ea typeface="PT Sans"/>
              <a:cs typeface="PT Sans"/>
              <a:sym typeface="PT Sans"/>
            </a:endParaRPr>
          </a:p>
        </p:txBody>
      </p:sp>
      <p:pic>
        <p:nvPicPr>
          <p:cNvPr id="4" name="Shape 10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66538" y="0"/>
            <a:ext cx="6205862" cy="135030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hape 233"/>
          <p:cNvSpPr txBox="1"/>
          <p:nvPr/>
        </p:nvSpPr>
        <p:spPr>
          <a:xfrm>
            <a:off x="989458" y="1141326"/>
            <a:ext cx="7062600" cy="71707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14350" marR="0" lvl="0" indent="-5143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8AF"/>
              </a:buClr>
              <a:buSzPct val="25000"/>
              <a:buFont typeface="PT Sans"/>
              <a:buAutoNum type="arabicPeriod"/>
            </a:pPr>
            <a:r>
              <a:rPr lang="en-US" sz="3000" b="1" dirty="0" err="1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Jelen</a:t>
            </a:r>
            <a:r>
              <a:rPr lang="en-US" sz="3000" b="1" dirty="0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 </a:t>
            </a:r>
            <a:r>
              <a:rPr lang="en-US" sz="3000" b="1" dirty="0" err="1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helyzet</a:t>
            </a:r>
            <a:endParaRPr lang="en-US" sz="3000" b="1" dirty="0">
              <a:solidFill>
                <a:srgbClr val="7F7F7F"/>
              </a:solidFill>
              <a:latin typeface="+mn-lt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/>
          <p:nvPr/>
        </p:nvSpPr>
        <p:spPr>
          <a:xfrm>
            <a:off x="611175" y="2060575"/>
            <a:ext cx="5616600" cy="303520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R="0" lvl="0" algn="l" rtl="0">
              <a:lnSpc>
                <a:spcPct val="84615"/>
              </a:lnSpc>
              <a:spcBef>
                <a:spcPts val="0"/>
              </a:spcBef>
              <a:spcAft>
                <a:spcPts val="0"/>
              </a:spcAft>
              <a:buClr>
                <a:srgbClr val="00B8AF"/>
              </a:buClr>
              <a:buSzPct val="25000"/>
            </a:pPr>
            <a:r>
              <a:rPr lang="en-US" sz="2400" b="1" i="0" u="sng" strike="noStrike" cap="none" dirty="0" err="1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Szervezet</a:t>
            </a:r>
            <a:r>
              <a:rPr lang="en-US" sz="2400" b="1" i="0" u="sng" strike="noStrike" cap="none" dirty="0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 </a:t>
            </a:r>
            <a:r>
              <a:rPr lang="en-US" sz="2400" b="1" i="0" u="sng" strike="noStrike" cap="none" dirty="0" err="1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energiaforgalma</a:t>
            </a:r>
            <a:endParaRPr lang="en-US" sz="2400" b="1" i="0" u="sng" strike="noStrike" cap="none" dirty="0">
              <a:solidFill>
                <a:srgbClr val="7F7F7F"/>
              </a:solidFill>
              <a:latin typeface="+mn-lt"/>
              <a:ea typeface="PT Sans"/>
              <a:cs typeface="PT Sans"/>
              <a:sym typeface="PT Sans"/>
            </a:endParaRPr>
          </a:p>
          <a:p>
            <a:pPr marR="0" lvl="0" algn="l" rtl="0">
              <a:lnSpc>
                <a:spcPct val="84615"/>
              </a:lnSpc>
              <a:spcBef>
                <a:spcPts val="0"/>
              </a:spcBef>
              <a:spcAft>
                <a:spcPts val="0"/>
              </a:spcAft>
              <a:buClr>
                <a:srgbClr val="00B8AF"/>
              </a:buClr>
              <a:buSzPct val="25000"/>
            </a:pPr>
            <a:r>
              <a:rPr lang="en-US" sz="2400" b="1" i="0" u="none" strike="noStrike" cap="none" dirty="0" err="1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Energia</a:t>
            </a:r>
            <a:endParaRPr lang="en-US" sz="2400" b="1" i="0" u="none" strike="noStrike" cap="none" dirty="0">
              <a:solidFill>
                <a:srgbClr val="7F7F7F"/>
              </a:solidFill>
              <a:latin typeface="+mn-lt"/>
              <a:ea typeface="PT Sans"/>
              <a:cs typeface="PT Sans"/>
              <a:sym typeface="PT Sans"/>
            </a:endParaRPr>
          </a:p>
          <a:p>
            <a:pPr marR="0" lvl="0" algn="l" rtl="0">
              <a:lnSpc>
                <a:spcPct val="84615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-US" sz="2400" b="1" i="0" u="none" strike="noStrike" cap="none" dirty="0" err="1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Makrotápanyagok</a:t>
            </a:r>
            <a:endParaRPr lang="en-US" sz="2400" b="1" i="0" u="none" strike="noStrike" cap="none" dirty="0">
              <a:solidFill>
                <a:srgbClr val="7F7F7F"/>
              </a:solidFill>
              <a:latin typeface="+mn-lt"/>
              <a:ea typeface="PT Sans"/>
              <a:cs typeface="PT Sans"/>
              <a:sym typeface="PT Sans"/>
            </a:endParaRPr>
          </a:p>
          <a:p>
            <a:pPr marL="457200" lvl="2" indent="-457200">
              <a:lnSpc>
                <a:spcPct val="84615"/>
              </a:lnSpc>
              <a:buSzPct val="100000"/>
              <a:buFont typeface="Arial"/>
              <a:buChar char="•"/>
            </a:pPr>
            <a:r>
              <a:rPr lang="en-US" sz="2400" b="1" i="0" u="none" strike="noStrike" cap="none" dirty="0" err="1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Fehérje</a:t>
            </a:r>
            <a:endParaRPr lang="en-US" sz="2400" b="1" i="0" u="none" strike="noStrike" cap="none" dirty="0">
              <a:solidFill>
                <a:srgbClr val="7F7F7F"/>
              </a:solidFill>
              <a:latin typeface="+mn-lt"/>
              <a:ea typeface="PT Sans"/>
              <a:cs typeface="PT Sans"/>
              <a:sym typeface="PT Sans"/>
            </a:endParaRPr>
          </a:p>
          <a:p>
            <a:pPr marL="457200" lvl="2" indent="-457200">
              <a:lnSpc>
                <a:spcPct val="84615"/>
              </a:lnSpc>
              <a:buSzPct val="100000"/>
              <a:buFont typeface="Arial"/>
              <a:buChar char="•"/>
            </a:pPr>
            <a:r>
              <a:rPr lang="en-US" sz="2400" b="1" i="0" u="none" strike="noStrike" cap="none" dirty="0" err="1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Zsír</a:t>
            </a:r>
            <a:endParaRPr lang="en-US" sz="2400" b="1" i="0" u="none" strike="noStrike" cap="none" dirty="0">
              <a:solidFill>
                <a:srgbClr val="7F7F7F"/>
              </a:solidFill>
              <a:latin typeface="+mn-lt"/>
              <a:ea typeface="PT Sans"/>
              <a:cs typeface="PT Sans"/>
              <a:sym typeface="PT Sans"/>
            </a:endParaRPr>
          </a:p>
          <a:p>
            <a:pPr marL="457200" lvl="2" indent="-457200">
              <a:lnSpc>
                <a:spcPct val="84615"/>
              </a:lnSpc>
              <a:buSzPct val="100000"/>
              <a:buFont typeface="Arial"/>
              <a:buChar char="•"/>
            </a:pPr>
            <a:r>
              <a:rPr lang="en-US" sz="2400" b="1" i="0" u="none" strike="noStrike" cap="none" dirty="0" err="1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Szénhidrát</a:t>
            </a:r>
            <a:endParaRPr lang="en-US" sz="2400" b="1" i="0" u="none" strike="noStrike" cap="none" dirty="0">
              <a:solidFill>
                <a:srgbClr val="7F7F7F"/>
              </a:solidFill>
              <a:latin typeface="+mn-lt"/>
              <a:ea typeface="PT Sans"/>
              <a:cs typeface="PT Sans"/>
              <a:sym typeface="PT Sans"/>
            </a:endParaRPr>
          </a:p>
          <a:p>
            <a:pPr marR="0" lvl="0" algn="l" rtl="0">
              <a:lnSpc>
                <a:spcPct val="84615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-US" sz="2400" b="1" i="0" u="none" strike="noStrike" cap="none" dirty="0" err="1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Mikrotápanyagok</a:t>
            </a:r>
            <a:endParaRPr lang="en-US" sz="2400" b="1" i="0" u="none" strike="noStrike" cap="none" dirty="0">
              <a:solidFill>
                <a:srgbClr val="7F7F7F"/>
              </a:solidFill>
              <a:latin typeface="+mn-lt"/>
              <a:ea typeface="PT Sans"/>
              <a:cs typeface="PT Sans"/>
              <a:sym typeface="PT Sans"/>
            </a:endParaRPr>
          </a:p>
          <a:p>
            <a:pPr marL="457200" marR="0" lvl="0" indent="-457200" algn="l" rtl="0">
              <a:lnSpc>
                <a:spcPct val="84615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-US" sz="2400" b="1" i="0" u="none" strike="noStrike" cap="none" dirty="0" err="1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Vitam</a:t>
            </a:r>
            <a:r>
              <a:rPr lang="en-US" sz="2400" b="1" dirty="0" err="1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i</a:t>
            </a:r>
            <a:r>
              <a:rPr lang="en-US" sz="2400" b="1" i="0" u="none" strike="noStrike" cap="none" dirty="0" err="1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nok</a:t>
            </a:r>
            <a:endParaRPr lang="en-US" sz="2400" b="1" dirty="0">
              <a:solidFill>
                <a:srgbClr val="7F7F7F"/>
              </a:solidFill>
              <a:latin typeface="+mn-lt"/>
              <a:ea typeface="PT Sans"/>
              <a:cs typeface="PT Sans"/>
              <a:sym typeface="PT Sans"/>
            </a:endParaRPr>
          </a:p>
          <a:p>
            <a:pPr marL="457200" marR="0" lvl="0" indent="-457200" algn="l" rtl="0">
              <a:lnSpc>
                <a:spcPct val="84615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-US" sz="2400" b="1" i="0" u="none" strike="noStrike" cap="none" dirty="0" err="1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Ásványi</a:t>
            </a:r>
            <a:r>
              <a:rPr lang="en-US" sz="2400" b="1" i="0" u="none" strike="noStrike" cap="none" dirty="0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 </a:t>
            </a:r>
            <a:r>
              <a:rPr lang="en-US" sz="2400" b="1" i="0" u="none" strike="noStrike" cap="none" dirty="0" err="1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anyagok</a:t>
            </a:r>
            <a:endParaRPr lang="en-US" sz="2400" b="1" i="0" u="none" strike="noStrike" cap="none" dirty="0">
              <a:solidFill>
                <a:srgbClr val="7F7F7F"/>
              </a:solidFill>
              <a:latin typeface="+mn-lt"/>
              <a:ea typeface="PT Sans"/>
              <a:cs typeface="PT Sans"/>
              <a:sym typeface="PT Sans"/>
            </a:endParaRPr>
          </a:p>
        </p:txBody>
      </p:sp>
      <p:sp>
        <p:nvSpPr>
          <p:cNvPr id="233" name="Shape 233"/>
          <p:cNvSpPr txBox="1"/>
          <p:nvPr/>
        </p:nvSpPr>
        <p:spPr>
          <a:xfrm>
            <a:off x="989458" y="1141326"/>
            <a:ext cx="7062600" cy="71707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8AF"/>
              </a:buClr>
              <a:buSzPct val="25000"/>
              <a:buFont typeface="PT Sans"/>
              <a:buNone/>
            </a:pPr>
            <a:r>
              <a:rPr lang="en-US" sz="3600" b="1" dirty="0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2. </a:t>
            </a:r>
            <a:r>
              <a:rPr lang="en-US" sz="3000" b="1" dirty="0" err="1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Sporttáplálkozás</a:t>
            </a:r>
            <a:r>
              <a:rPr lang="en-US" sz="3000" b="1" dirty="0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 </a:t>
            </a:r>
            <a:r>
              <a:rPr lang="en-US" sz="3000" b="1" dirty="0" err="1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tudományos</a:t>
            </a:r>
            <a:r>
              <a:rPr lang="en-US" sz="3000" b="1" dirty="0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 </a:t>
            </a:r>
            <a:r>
              <a:rPr lang="en-US" sz="3000" b="1" dirty="0" err="1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alapjai</a:t>
            </a:r>
            <a:endParaRPr lang="en-US" sz="3000" b="1" dirty="0">
              <a:solidFill>
                <a:srgbClr val="7F7F7F"/>
              </a:solidFill>
              <a:latin typeface="+mn-lt"/>
              <a:ea typeface="PT Sans"/>
              <a:cs typeface="PT Sans"/>
              <a:sym typeface="PT Sans"/>
            </a:endParaRPr>
          </a:p>
        </p:txBody>
      </p:sp>
      <p:pic>
        <p:nvPicPr>
          <p:cNvPr id="4" name="Shape 10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66538" y="0"/>
            <a:ext cx="6205862" cy="1350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sz="half" idx="1"/>
          </p:nvPr>
        </p:nvSpPr>
        <p:spPr>
          <a:xfrm>
            <a:off x="450166" y="2067372"/>
            <a:ext cx="3573194" cy="29801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88900" marR="0" lvl="0" indent="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-US" sz="1800" b="0" i="0" u="sng" strike="noStrike" cap="none" dirty="0" err="1">
                <a:solidFill>
                  <a:srgbClr val="7F7F7F"/>
                </a:solidFill>
                <a:ea typeface="PT Sans"/>
                <a:cs typeface="PT Sans"/>
                <a:sym typeface="PT Sans"/>
              </a:rPr>
              <a:t>Energiaszükséglet</a:t>
            </a:r>
            <a:r>
              <a:rPr lang="en-US" sz="1800" b="0" i="0" u="sng" strike="noStrike" cap="none" dirty="0">
                <a:solidFill>
                  <a:srgbClr val="7F7F7F"/>
                </a:solidFill>
                <a:ea typeface="PT Sans"/>
                <a:cs typeface="PT Sans"/>
                <a:sym typeface="PT Sans"/>
              </a:rPr>
              <a:t> </a:t>
            </a:r>
            <a:r>
              <a:rPr lang="en-US" sz="1800" b="0" i="0" u="sng" strike="noStrike" cap="none" dirty="0" err="1">
                <a:solidFill>
                  <a:srgbClr val="7F7F7F"/>
                </a:solidFill>
                <a:ea typeface="PT Sans"/>
                <a:cs typeface="PT Sans"/>
                <a:sym typeface="PT Sans"/>
              </a:rPr>
              <a:t>meghatározása</a:t>
            </a:r>
            <a:endParaRPr lang="en-US" sz="1800" b="0" u="sng" dirty="0">
              <a:solidFill>
                <a:srgbClr val="7F7F7F"/>
              </a:solidFill>
              <a:ea typeface="PT Sans"/>
              <a:cs typeface="PT Sans"/>
              <a:sym typeface="PT Sans"/>
            </a:endParaRPr>
          </a:p>
          <a:p>
            <a:pPr marL="374650" marR="0" lvl="0" indent="-285750" rtl="0"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-US" sz="1800" b="0" i="0" u="none" strike="noStrike" cap="none" dirty="0" err="1">
                <a:solidFill>
                  <a:srgbClr val="7F7F7F"/>
                </a:solidFill>
                <a:ea typeface="PT Sans"/>
                <a:cs typeface="PT Sans"/>
                <a:sym typeface="PT Sans"/>
              </a:rPr>
              <a:t>Alapanyagcsere</a:t>
            </a:r>
            <a:r>
              <a:rPr lang="en-US" sz="1800" b="0" i="0" u="none" strike="noStrike" cap="none" dirty="0">
                <a:solidFill>
                  <a:srgbClr val="7F7F7F"/>
                </a:solidFill>
                <a:ea typeface="PT Sans"/>
                <a:cs typeface="PT Sans"/>
                <a:sym typeface="PT Sans"/>
              </a:rPr>
              <a:t> = BMR (Basal Metabolic Rate) / </a:t>
            </a:r>
            <a:r>
              <a:rPr lang="en-US" sz="1800" b="0" i="0" u="none" strike="noStrike" cap="none" dirty="0" err="1">
                <a:solidFill>
                  <a:srgbClr val="7F7F7F"/>
                </a:solidFill>
                <a:ea typeface="PT Sans"/>
                <a:cs typeface="PT Sans"/>
                <a:sym typeface="PT Sans"/>
              </a:rPr>
              <a:t>Nyugalmi</a:t>
            </a:r>
            <a:r>
              <a:rPr lang="en-US" sz="1800" b="0" i="0" u="none" strike="noStrike" cap="none" dirty="0">
                <a:solidFill>
                  <a:srgbClr val="7F7F7F"/>
                </a:solidFill>
                <a:ea typeface="PT Sans"/>
                <a:cs typeface="PT Sans"/>
                <a:sym typeface="PT Sans"/>
              </a:rPr>
              <a:t> </a:t>
            </a:r>
            <a:r>
              <a:rPr lang="en-US" sz="1800" b="0" i="0" u="none" strike="noStrike" cap="none" dirty="0" err="1">
                <a:solidFill>
                  <a:srgbClr val="7F7F7F"/>
                </a:solidFill>
                <a:ea typeface="PT Sans"/>
                <a:cs typeface="PT Sans"/>
                <a:sym typeface="PT Sans"/>
              </a:rPr>
              <a:t>anyagcsere</a:t>
            </a:r>
            <a:r>
              <a:rPr lang="en-US" sz="1800" b="0" i="0" u="none" strike="noStrike" cap="none" dirty="0">
                <a:solidFill>
                  <a:srgbClr val="7F7F7F"/>
                </a:solidFill>
                <a:ea typeface="PT Sans"/>
                <a:cs typeface="PT Sans"/>
                <a:sym typeface="PT Sans"/>
              </a:rPr>
              <a:t> = RMR (Resting Metabolic Rate)</a:t>
            </a:r>
          </a:p>
          <a:p>
            <a:pPr marL="374650" marR="0" lvl="0" indent="-285750" rtl="0"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-US" sz="1800" b="0" dirty="0" err="1">
                <a:solidFill>
                  <a:srgbClr val="7F7F7F"/>
                </a:solidFill>
                <a:ea typeface="PT Sans"/>
                <a:cs typeface="PT Sans"/>
                <a:sym typeface="PT Sans"/>
              </a:rPr>
              <a:t>Táplálkozással</a:t>
            </a:r>
            <a:r>
              <a:rPr lang="en-US" sz="1800" b="0" dirty="0">
                <a:solidFill>
                  <a:srgbClr val="7F7F7F"/>
                </a:solidFill>
                <a:ea typeface="PT Sans"/>
                <a:cs typeface="PT Sans"/>
                <a:sym typeface="PT Sans"/>
              </a:rPr>
              <a:t> </a:t>
            </a:r>
            <a:r>
              <a:rPr lang="en-US" sz="1800" b="0" dirty="0" err="1">
                <a:solidFill>
                  <a:srgbClr val="7F7F7F"/>
                </a:solidFill>
                <a:ea typeface="PT Sans"/>
                <a:cs typeface="PT Sans"/>
                <a:sym typeface="PT Sans"/>
              </a:rPr>
              <a:t>járó</a:t>
            </a:r>
            <a:r>
              <a:rPr lang="en-US" sz="1800" b="0" dirty="0">
                <a:solidFill>
                  <a:srgbClr val="7F7F7F"/>
                </a:solidFill>
                <a:ea typeface="PT Sans"/>
                <a:cs typeface="PT Sans"/>
                <a:sym typeface="PT Sans"/>
              </a:rPr>
              <a:t> </a:t>
            </a:r>
            <a:r>
              <a:rPr lang="en-US" sz="1800" b="0" dirty="0" err="1">
                <a:solidFill>
                  <a:srgbClr val="7F7F7F"/>
                </a:solidFill>
                <a:ea typeface="PT Sans"/>
                <a:cs typeface="PT Sans"/>
                <a:sym typeface="PT Sans"/>
              </a:rPr>
              <a:t>hőtermelés</a:t>
            </a:r>
            <a:r>
              <a:rPr lang="en-US" sz="1800" b="0" dirty="0">
                <a:solidFill>
                  <a:srgbClr val="7F7F7F"/>
                </a:solidFill>
                <a:ea typeface="PT Sans"/>
                <a:cs typeface="PT Sans"/>
                <a:sym typeface="PT Sans"/>
              </a:rPr>
              <a:t>, </a:t>
            </a:r>
            <a:r>
              <a:rPr lang="en-US" sz="1800" b="0" dirty="0" err="1">
                <a:solidFill>
                  <a:srgbClr val="7F7F7F"/>
                </a:solidFill>
                <a:ea typeface="PT Sans"/>
                <a:cs typeface="PT Sans"/>
                <a:sym typeface="PT Sans"/>
              </a:rPr>
              <a:t>környezet</a:t>
            </a:r>
            <a:r>
              <a:rPr lang="en-US" sz="1800" b="0" dirty="0">
                <a:solidFill>
                  <a:srgbClr val="7F7F7F"/>
                </a:solidFill>
                <a:ea typeface="PT Sans"/>
                <a:cs typeface="PT Sans"/>
                <a:sym typeface="PT Sans"/>
              </a:rPr>
              <a:t> </a:t>
            </a:r>
            <a:r>
              <a:rPr lang="en-US" sz="1800" b="0" dirty="0" err="1">
                <a:solidFill>
                  <a:srgbClr val="7F7F7F"/>
                </a:solidFill>
                <a:ea typeface="PT Sans"/>
                <a:cs typeface="PT Sans"/>
                <a:sym typeface="PT Sans"/>
              </a:rPr>
              <a:t>hőmérséklete</a:t>
            </a:r>
            <a:endParaRPr lang="en-US" sz="1800" b="0" dirty="0">
              <a:solidFill>
                <a:srgbClr val="7F7F7F"/>
              </a:solidFill>
              <a:ea typeface="PT Sans"/>
              <a:cs typeface="PT Sans"/>
              <a:sym typeface="PT Sans"/>
            </a:endParaRPr>
          </a:p>
          <a:p>
            <a:pPr marL="374650" marR="0" lvl="0" indent="-285750" rtl="0"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-US" sz="1800" b="0" i="0" u="none" strike="noStrike" cap="none" dirty="0" err="1">
                <a:solidFill>
                  <a:srgbClr val="7F7F7F"/>
                </a:solidFill>
                <a:ea typeface="PT Sans"/>
                <a:cs typeface="PT Sans"/>
                <a:sym typeface="PT Sans"/>
              </a:rPr>
              <a:t>Aktivitási</a:t>
            </a:r>
            <a:r>
              <a:rPr lang="en-US" sz="1800" b="0" i="0" u="none" strike="noStrike" cap="none" dirty="0">
                <a:solidFill>
                  <a:srgbClr val="7F7F7F"/>
                </a:solidFill>
                <a:ea typeface="PT Sans"/>
                <a:cs typeface="PT Sans"/>
                <a:sym typeface="PT Sans"/>
              </a:rPr>
              <a:t> </a:t>
            </a:r>
            <a:r>
              <a:rPr lang="en-US" sz="1800" b="0" i="0" u="none" strike="noStrike" cap="none" dirty="0" err="1">
                <a:solidFill>
                  <a:srgbClr val="7F7F7F"/>
                </a:solidFill>
                <a:ea typeface="PT Sans"/>
                <a:cs typeface="PT Sans"/>
                <a:sym typeface="PT Sans"/>
              </a:rPr>
              <a:t>faktor</a:t>
            </a:r>
            <a:r>
              <a:rPr lang="en-US" sz="1800" b="0" i="0" u="none" strike="noStrike" cap="none" dirty="0">
                <a:solidFill>
                  <a:srgbClr val="7F7F7F"/>
                </a:solidFill>
                <a:ea typeface="PT Sans"/>
                <a:cs typeface="PT Sans"/>
                <a:sym typeface="PT Sans"/>
              </a:rPr>
              <a:t> = PAL (P</a:t>
            </a:r>
            <a:r>
              <a:rPr lang="en-US" sz="1800" b="0" dirty="0">
                <a:solidFill>
                  <a:srgbClr val="7F7F7F"/>
                </a:solidFill>
                <a:ea typeface="PT Sans"/>
                <a:cs typeface="PT Sans"/>
                <a:sym typeface="PT Sans"/>
              </a:rPr>
              <a:t>hysical Activity Level)</a:t>
            </a:r>
            <a:endParaRPr lang="en-US" sz="1800" dirty="0">
              <a:solidFill>
                <a:srgbClr val="595959"/>
              </a:solidFill>
              <a:ea typeface="PT Sans"/>
              <a:cs typeface="PT Sans"/>
              <a:sym typeface="PT San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5" y="2067372"/>
            <a:ext cx="4046070" cy="2742372"/>
          </a:xfrm>
        </p:spPr>
        <p:txBody>
          <a:bodyPr>
            <a:normAutofit/>
          </a:bodyPr>
          <a:lstStyle/>
          <a:p>
            <a:r>
              <a:rPr lang="hu-HU" sz="1800" b="0" dirty="0">
                <a:solidFill>
                  <a:schemeClr val="bg1">
                    <a:lumMod val="50000"/>
                  </a:schemeClr>
                </a:solidFill>
              </a:rPr>
              <a:t>Energiaszükséglet labdajátékosok esetében:</a:t>
            </a:r>
          </a:p>
          <a:p>
            <a:r>
              <a:rPr lang="hu-HU" sz="1800" b="0" dirty="0">
                <a:solidFill>
                  <a:schemeClr val="bg1">
                    <a:lumMod val="50000"/>
                  </a:schemeClr>
                </a:solidFill>
              </a:rPr>
              <a:t>Energiaigény: 2500-4500 kcal</a:t>
            </a:r>
          </a:p>
          <a:p>
            <a:r>
              <a:rPr lang="hu-HU" sz="1800" b="0" dirty="0">
                <a:solidFill>
                  <a:schemeClr val="bg1">
                    <a:lumMod val="50000"/>
                  </a:schemeClr>
                </a:solidFill>
              </a:rPr>
              <a:t>Tápanyagok százalékos megoszlása:</a:t>
            </a:r>
          </a:p>
          <a:p>
            <a:pPr>
              <a:buFont typeface="Arial"/>
              <a:buChar char="•"/>
            </a:pPr>
            <a:r>
              <a:rPr lang="hu-HU" sz="1800" b="0" dirty="0">
                <a:solidFill>
                  <a:schemeClr val="bg1">
                    <a:lumMod val="50000"/>
                  </a:schemeClr>
                </a:solidFill>
              </a:rPr>
              <a:t>Fehérje: 18% </a:t>
            </a:r>
          </a:p>
          <a:p>
            <a:pPr>
              <a:buFont typeface="Arial"/>
              <a:buChar char="•"/>
            </a:pPr>
            <a:r>
              <a:rPr lang="hu-HU" sz="1800" b="0" dirty="0">
                <a:solidFill>
                  <a:schemeClr val="bg1">
                    <a:lumMod val="50000"/>
                  </a:schemeClr>
                </a:solidFill>
              </a:rPr>
              <a:t>Zsír: 28%</a:t>
            </a:r>
          </a:p>
          <a:p>
            <a:pPr>
              <a:buFont typeface="Arial"/>
              <a:buChar char="•"/>
            </a:pPr>
            <a:r>
              <a:rPr lang="hu-HU" sz="1800" b="0" dirty="0">
                <a:solidFill>
                  <a:schemeClr val="bg1">
                    <a:lumMod val="50000"/>
                  </a:schemeClr>
                </a:solidFill>
              </a:rPr>
              <a:t>Szénhidrát: 54% </a:t>
            </a:r>
          </a:p>
          <a:p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0" name="Shape 240"/>
          <p:cNvSpPr/>
          <p:nvPr/>
        </p:nvSpPr>
        <p:spPr>
          <a:xfrm>
            <a:off x="4023360" y="5475926"/>
            <a:ext cx="4233900" cy="9237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0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-US" sz="1800" b="1" dirty="0" err="1">
                <a:solidFill>
                  <a:schemeClr val="bg1">
                    <a:lumMod val="50000"/>
                  </a:schemeClr>
                </a:solidFill>
                <a:latin typeface="PT Sans"/>
                <a:ea typeface="PT Sans"/>
                <a:cs typeface="PT Sans"/>
                <a:sym typeface="PT Sans"/>
              </a:rPr>
              <a:t>Energia</a:t>
            </a:r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1800" b="1" dirty="0" err="1">
                <a:solidFill>
                  <a:schemeClr val="bg1">
                    <a:lumMod val="50000"/>
                  </a:schemeClr>
                </a:solidFill>
                <a:latin typeface="PT Sans"/>
                <a:ea typeface="PT Sans"/>
                <a:cs typeface="PT Sans"/>
                <a:sym typeface="PT Sans"/>
              </a:rPr>
              <a:t>mértékegysége</a:t>
            </a:r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latin typeface="PT Sans"/>
                <a:ea typeface="PT Sans"/>
                <a:cs typeface="PT Sans"/>
                <a:sym typeface="PT Sans"/>
              </a:rPr>
              <a:t> (SI): KJ </a:t>
            </a:r>
          </a:p>
          <a:p>
            <a:pPr lvl="0" algn="ctr" rtl="0">
              <a:lnSpc>
                <a:spcPct val="110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latin typeface="PT Sans"/>
                <a:ea typeface="PT Sans"/>
                <a:cs typeface="PT Sans"/>
                <a:sym typeface="PT Sans"/>
              </a:rPr>
              <a:t>1 Kcal= 4,2 KJ</a:t>
            </a:r>
          </a:p>
        </p:txBody>
      </p:sp>
      <p:pic>
        <p:nvPicPr>
          <p:cNvPr id="5" name="Shape 10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66538" y="0"/>
            <a:ext cx="6205862" cy="135030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hape 233"/>
          <p:cNvSpPr txBox="1"/>
          <p:nvPr/>
        </p:nvSpPr>
        <p:spPr>
          <a:xfrm>
            <a:off x="989458" y="1141326"/>
            <a:ext cx="7062600" cy="71707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8AF"/>
              </a:buClr>
              <a:buSzPct val="25000"/>
              <a:buFont typeface="PT Sans"/>
              <a:buNone/>
            </a:pPr>
            <a:r>
              <a:rPr lang="en-US" sz="3600" b="1" dirty="0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2. </a:t>
            </a:r>
            <a:r>
              <a:rPr lang="en-US" sz="3000" b="1" dirty="0" err="1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Sporttáplálkozás</a:t>
            </a:r>
            <a:r>
              <a:rPr lang="en-US" sz="3000" b="1" dirty="0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 </a:t>
            </a:r>
            <a:r>
              <a:rPr lang="en-US" sz="3000" b="1" dirty="0" err="1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tudományos</a:t>
            </a:r>
            <a:r>
              <a:rPr lang="en-US" sz="3000" b="1" dirty="0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 </a:t>
            </a:r>
            <a:r>
              <a:rPr lang="en-US" sz="3000" b="1" dirty="0" err="1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alapjai</a:t>
            </a:r>
            <a:endParaRPr lang="en-US" sz="3000" b="1" dirty="0">
              <a:solidFill>
                <a:srgbClr val="7F7F7F"/>
              </a:solidFill>
              <a:latin typeface="+mn-lt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/>
          <p:nvPr/>
        </p:nvSpPr>
        <p:spPr>
          <a:xfrm>
            <a:off x="1897258" y="5139919"/>
            <a:ext cx="5344589" cy="138139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B8AF"/>
              </a:buClr>
              <a:buSzPct val="25000"/>
              <a:buFont typeface="PT Sans"/>
              <a:buNone/>
            </a:pPr>
            <a:r>
              <a:rPr lang="en-US" sz="2000" b="1" i="0" u="none" strike="noStrike" cap="none" dirty="0" err="1">
                <a:solidFill>
                  <a:srgbClr val="04516D"/>
                </a:solidFill>
                <a:latin typeface="+mn-lt"/>
                <a:ea typeface="PT Sans"/>
                <a:cs typeface="PT Sans"/>
                <a:sym typeface="PT Sans"/>
              </a:rPr>
              <a:t>Energia</a:t>
            </a:r>
            <a:r>
              <a:rPr lang="en-US" sz="2000" b="1" i="0" u="none" strike="noStrike" cap="none" dirty="0">
                <a:solidFill>
                  <a:srgbClr val="04516D"/>
                </a:solidFill>
                <a:latin typeface="+mn-lt"/>
                <a:ea typeface="PT Sans"/>
                <a:cs typeface="PT Sans"/>
                <a:sym typeface="PT Sans"/>
              </a:rPr>
              <a:t> </a:t>
            </a:r>
            <a:r>
              <a:rPr lang="en-US" sz="2000" b="1" i="0" u="none" strike="noStrike" cap="none" dirty="0" err="1">
                <a:solidFill>
                  <a:srgbClr val="04516D"/>
                </a:solidFill>
                <a:latin typeface="+mn-lt"/>
                <a:ea typeface="PT Sans"/>
                <a:cs typeface="PT Sans"/>
                <a:sym typeface="PT Sans"/>
              </a:rPr>
              <a:t>egyensúly</a:t>
            </a:r>
            <a:endParaRPr lang="en-US" sz="2000" b="1" dirty="0">
              <a:solidFill>
                <a:srgbClr val="04516D"/>
              </a:solidFill>
              <a:latin typeface="+mn-lt"/>
              <a:ea typeface="PT Sans"/>
              <a:cs typeface="PT Sans"/>
              <a:sym typeface="PT Sans"/>
            </a:endParaRPr>
          </a:p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B8AF"/>
              </a:buClr>
              <a:buSzPct val="25000"/>
              <a:buFont typeface="PT Sans"/>
              <a:buNone/>
            </a:pPr>
            <a:r>
              <a:rPr lang="en-US" sz="2000" b="1" i="0" u="none" strike="noStrike" cap="none" dirty="0" err="1">
                <a:solidFill>
                  <a:srgbClr val="04516D"/>
                </a:solidFill>
                <a:latin typeface="+mn-lt"/>
                <a:ea typeface="PT Sans"/>
                <a:cs typeface="PT Sans"/>
                <a:sym typeface="PT Sans"/>
              </a:rPr>
              <a:t>bevitt</a:t>
            </a:r>
            <a:r>
              <a:rPr lang="en-US" sz="2000" b="1" i="0" u="none" strike="noStrike" cap="none" dirty="0">
                <a:solidFill>
                  <a:srgbClr val="04516D"/>
                </a:solidFill>
                <a:latin typeface="+mn-lt"/>
                <a:ea typeface="PT Sans"/>
                <a:cs typeface="PT Sans"/>
                <a:sym typeface="PT Sans"/>
              </a:rPr>
              <a:t> </a:t>
            </a:r>
            <a:r>
              <a:rPr lang="en-US" sz="2000" b="1" i="0" u="none" strike="noStrike" cap="none" dirty="0" err="1">
                <a:solidFill>
                  <a:srgbClr val="04516D"/>
                </a:solidFill>
                <a:latin typeface="+mn-lt"/>
                <a:ea typeface="PT Sans"/>
                <a:cs typeface="PT Sans"/>
                <a:sym typeface="PT Sans"/>
              </a:rPr>
              <a:t>energia</a:t>
            </a:r>
            <a:r>
              <a:rPr lang="en-US" sz="2000" b="1" i="0" u="none" strike="noStrike" cap="none" dirty="0">
                <a:solidFill>
                  <a:srgbClr val="04516D"/>
                </a:solidFill>
                <a:latin typeface="+mn-lt"/>
                <a:ea typeface="PT Sans"/>
                <a:cs typeface="PT Sans"/>
                <a:sym typeface="PT Sans"/>
              </a:rPr>
              <a:t> = </a:t>
            </a:r>
            <a:r>
              <a:rPr lang="en-US" sz="2000" b="1" i="0" u="none" strike="noStrike" cap="none" dirty="0" err="1">
                <a:solidFill>
                  <a:srgbClr val="04516D"/>
                </a:solidFill>
                <a:latin typeface="+mn-lt"/>
                <a:ea typeface="PT Sans"/>
                <a:cs typeface="PT Sans"/>
                <a:sym typeface="PT Sans"/>
              </a:rPr>
              <a:t>felhasznált</a:t>
            </a:r>
            <a:r>
              <a:rPr lang="en-US" sz="2000" b="1" i="0" u="none" strike="noStrike" cap="none" dirty="0">
                <a:solidFill>
                  <a:srgbClr val="04516D"/>
                </a:solidFill>
                <a:latin typeface="+mn-lt"/>
                <a:ea typeface="PT Sans"/>
                <a:cs typeface="PT Sans"/>
                <a:sym typeface="PT Sans"/>
              </a:rPr>
              <a:t> </a:t>
            </a:r>
            <a:r>
              <a:rPr lang="en-US" sz="2000" b="1" i="0" u="none" strike="noStrike" cap="none" dirty="0" err="1">
                <a:solidFill>
                  <a:srgbClr val="04516D"/>
                </a:solidFill>
                <a:latin typeface="+mn-lt"/>
                <a:ea typeface="PT Sans"/>
                <a:cs typeface="PT Sans"/>
                <a:sym typeface="PT Sans"/>
              </a:rPr>
              <a:t>energia</a:t>
            </a:r>
            <a:endParaRPr lang="en-US" sz="2000" b="1" i="0" u="none" strike="noStrike" cap="none" dirty="0">
              <a:solidFill>
                <a:srgbClr val="04516D"/>
              </a:solidFill>
              <a:latin typeface="+mn-lt"/>
              <a:ea typeface="PT Sans"/>
              <a:cs typeface="PT Sans"/>
              <a:sym typeface="PT Sans"/>
            </a:endParaRPr>
          </a:p>
        </p:txBody>
      </p:sp>
      <p:sp>
        <p:nvSpPr>
          <p:cNvPr id="247" name="Shape 247"/>
          <p:cNvSpPr txBox="1"/>
          <p:nvPr/>
        </p:nvSpPr>
        <p:spPr>
          <a:xfrm>
            <a:off x="401387" y="2736850"/>
            <a:ext cx="5904000" cy="65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B8AF"/>
              </a:buClr>
              <a:buFont typeface="PT Sans"/>
              <a:buNone/>
            </a:pPr>
            <a:endParaRPr/>
          </a:p>
        </p:txBody>
      </p:sp>
      <p:pic>
        <p:nvPicPr>
          <p:cNvPr id="248" name="Shape 2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9458" y="1771202"/>
            <a:ext cx="7480191" cy="3233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hape 10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66538" y="0"/>
            <a:ext cx="6205862" cy="135030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hape 233"/>
          <p:cNvSpPr txBox="1"/>
          <p:nvPr/>
        </p:nvSpPr>
        <p:spPr>
          <a:xfrm>
            <a:off x="989458" y="1141326"/>
            <a:ext cx="7062600" cy="71707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8AF"/>
              </a:buClr>
              <a:buSzPct val="25000"/>
              <a:buFont typeface="PT Sans"/>
              <a:buNone/>
            </a:pPr>
            <a:r>
              <a:rPr lang="en-US" sz="3600" b="1" dirty="0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2. </a:t>
            </a:r>
            <a:r>
              <a:rPr lang="en-US" sz="3000" b="1" dirty="0" err="1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Sporttáplálkozás</a:t>
            </a:r>
            <a:r>
              <a:rPr lang="en-US" sz="3000" b="1" dirty="0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 </a:t>
            </a:r>
            <a:r>
              <a:rPr lang="en-US" sz="3000" b="1" dirty="0" err="1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tudományos</a:t>
            </a:r>
            <a:r>
              <a:rPr lang="en-US" sz="3000" b="1" dirty="0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 </a:t>
            </a:r>
            <a:r>
              <a:rPr lang="en-US" sz="3000" b="1" dirty="0" err="1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alapjai</a:t>
            </a:r>
            <a:endParaRPr lang="en-US" sz="3000" b="1" dirty="0">
              <a:solidFill>
                <a:srgbClr val="7F7F7F"/>
              </a:solidFill>
              <a:latin typeface="+mn-lt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Shape 2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43487" y="2170127"/>
            <a:ext cx="2375429" cy="14467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 cmpd="sng">
            <a:solidFill>
              <a:srgbClr val="EAEAEA"/>
            </a:solidFill>
            <a:prstDash val="solid"/>
            <a:miter/>
            <a:headEnd type="none" w="med" len="med"/>
            <a:tailEnd type="none" w="med" len="med"/>
          </a:ln>
          <a:effectLst>
            <a:reflection stA="33000" endPos="28000" dist="5000" dir="5400000" sy="-100000" algn="bl" rotWithShape="0"/>
          </a:effectLst>
        </p:spPr>
      </p:pic>
      <p:sp>
        <p:nvSpPr>
          <p:cNvPr id="262" name="Shape 262"/>
          <p:cNvSpPr txBox="1">
            <a:spLocks noGrp="1"/>
          </p:cNvSpPr>
          <p:nvPr>
            <p:ph idx="1"/>
          </p:nvPr>
        </p:nvSpPr>
        <p:spPr>
          <a:xfrm>
            <a:off x="562709" y="2170126"/>
            <a:ext cx="5980778" cy="28935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8AF"/>
              </a:buClr>
              <a:buSzPct val="25000"/>
              <a:buFont typeface="PT Sans"/>
              <a:buNone/>
            </a:pPr>
            <a:r>
              <a:rPr lang="en-US" sz="1800" b="1" i="0" u="none" dirty="0">
                <a:solidFill>
                  <a:srgbClr val="7F7F7F"/>
                </a:solidFill>
                <a:ea typeface="PT Sans"/>
                <a:cs typeface="PT Sans"/>
                <a:sym typeface="PT Sans"/>
              </a:rPr>
              <a:t>1 </a:t>
            </a:r>
            <a:r>
              <a:rPr lang="en-US" sz="1800" b="1" i="0" u="none" dirty="0" err="1">
                <a:solidFill>
                  <a:srgbClr val="7F7F7F"/>
                </a:solidFill>
                <a:ea typeface="PT Sans"/>
                <a:cs typeface="PT Sans"/>
                <a:sym typeface="PT Sans"/>
              </a:rPr>
              <a:t>gramm</a:t>
            </a:r>
            <a:r>
              <a:rPr lang="en-US" sz="1800" b="1" i="0" u="none" dirty="0">
                <a:solidFill>
                  <a:srgbClr val="7F7F7F"/>
                </a:solidFill>
                <a:ea typeface="PT Sans"/>
                <a:cs typeface="PT Sans"/>
                <a:sym typeface="PT Sans"/>
              </a:rPr>
              <a:t> </a:t>
            </a:r>
            <a:r>
              <a:rPr lang="en-US" sz="1800" b="1" i="0" u="none" dirty="0" err="1">
                <a:solidFill>
                  <a:srgbClr val="7F7F7F"/>
                </a:solidFill>
                <a:ea typeface="PT Sans"/>
                <a:cs typeface="PT Sans"/>
                <a:sym typeface="PT Sans"/>
              </a:rPr>
              <a:t>fehérje</a:t>
            </a:r>
            <a:r>
              <a:rPr lang="en-US" sz="1800" b="1" i="0" u="none" dirty="0">
                <a:solidFill>
                  <a:srgbClr val="7F7F7F"/>
                </a:solidFill>
                <a:ea typeface="PT Sans"/>
                <a:cs typeface="PT Sans"/>
                <a:sym typeface="PT Sans"/>
              </a:rPr>
              <a:t> = 4.1 Kcal</a:t>
            </a:r>
          </a:p>
          <a:p>
            <a:pPr marL="0" marR="0" lvl="0" indent="0" algn="l" rtl="0">
              <a:lnSpc>
                <a:spcPct val="625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rgbClr val="7F7F7F"/>
              </a:solidFill>
              <a:ea typeface="PT Sans"/>
              <a:cs typeface="PT Sans"/>
              <a:sym typeface="PT Sans"/>
            </a:endParaRPr>
          </a:p>
          <a:p>
            <a:pPr marL="457200" lvl="0" indent="-342900" rtl="0">
              <a:lnSpc>
                <a:spcPct val="78571"/>
              </a:lnSpc>
              <a:spcBef>
                <a:spcPts val="560"/>
              </a:spcBef>
              <a:buSzPct val="100000"/>
              <a:buFont typeface="Arial"/>
              <a:buChar char="•"/>
            </a:pPr>
            <a:r>
              <a:rPr lang="en-US" sz="1800" b="0" i="0" u="none" dirty="0" err="1">
                <a:solidFill>
                  <a:srgbClr val="7F7F7F"/>
                </a:solidFill>
                <a:ea typeface="PT Sans"/>
                <a:cs typeface="PT Sans"/>
                <a:sym typeface="PT Sans"/>
              </a:rPr>
              <a:t>felépítésében</a:t>
            </a:r>
            <a:r>
              <a:rPr lang="en-US" sz="1800" b="0" i="0" u="none" dirty="0">
                <a:solidFill>
                  <a:srgbClr val="7F7F7F"/>
                </a:solidFill>
                <a:ea typeface="PT Sans"/>
                <a:cs typeface="PT Sans"/>
                <a:sym typeface="PT Sans"/>
              </a:rPr>
              <a:t> 20 </a:t>
            </a:r>
            <a:r>
              <a:rPr lang="en-US" sz="1800" b="0" i="0" u="none" dirty="0" err="1">
                <a:solidFill>
                  <a:srgbClr val="7F7F7F"/>
                </a:solidFill>
                <a:ea typeface="PT Sans"/>
                <a:cs typeface="PT Sans"/>
                <a:sym typeface="PT Sans"/>
              </a:rPr>
              <a:t>különböző</a:t>
            </a:r>
            <a:r>
              <a:rPr lang="en-US" sz="1800" b="0" i="0" u="none" dirty="0">
                <a:solidFill>
                  <a:srgbClr val="7F7F7F"/>
                </a:solidFill>
                <a:ea typeface="PT Sans"/>
                <a:cs typeface="PT Sans"/>
                <a:sym typeface="PT Sans"/>
              </a:rPr>
              <a:t> </a:t>
            </a:r>
            <a:r>
              <a:rPr lang="en-US" sz="1800" b="0" i="0" u="none" dirty="0" err="1">
                <a:solidFill>
                  <a:srgbClr val="7F7F7F"/>
                </a:solidFill>
                <a:ea typeface="PT Sans"/>
                <a:cs typeface="PT Sans"/>
                <a:sym typeface="PT Sans"/>
              </a:rPr>
              <a:t>aminosav</a:t>
            </a:r>
            <a:r>
              <a:rPr lang="en-US" sz="1800" b="0" i="0" u="none" dirty="0">
                <a:solidFill>
                  <a:srgbClr val="7F7F7F"/>
                </a:solidFill>
                <a:ea typeface="PT Sans"/>
                <a:cs typeface="PT Sans"/>
                <a:sym typeface="PT Sans"/>
              </a:rPr>
              <a:t> </a:t>
            </a:r>
            <a:r>
              <a:rPr lang="en-US" sz="1800" b="0" i="0" u="none" dirty="0" err="1">
                <a:solidFill>
                  <a:srgbClr val="7F7F7F"/>
                </a:solidFill>
                <a:ea typeface="PT Sans"/>
                <a:cs typeface="PT Sans"/>
                <a:sym typeface="PT Sans"/>
              </a:rPr>
              <a:t>vesz</a:t>
            </a:r>
            <a:r>
              <a:rPr lang="en-US" sz="1800" b="0" i="0" u="none" dirty="0">
                <a:solidFill>
                  <a:srgbClr val="7F7F7F"/>
                </a:solidFill>
                <a:ea typeface="PT Sans"/>
                <a:cs typeface="PT Sans"/>
                <a:sym typeface="PT Sans"/>
              </a:rPr>
              <a:t> </a:t>
            </a:r>
            <a:r>
              <a:rPr lang="en-US" sz="1800" b="0" i="0" u="none" dirty="0" err="1">
                <a:solidFill>
                  <a:srgbClr val="7F7F7F"/>
                </a:solidFill>
                <a:ea typeface="PT Sans"/>
                <a:cs typeface="PT Sans"/>
                <a:sym typeface="PT Sans"/>
              </a:rPr>
              <a:t>részt</a:t>
            </a:r>
            <a:r>
              <a:rPr lang="en-US" sz="1800" b="0" i="0" u="none" dirty="0">
                <a:solidFill>
                  <a:srgbClr val="7F7F7F"/>
                </a:solidFill>
                <a:ea typeface="PT Sans"/>
                <a:cs typeface="PT Sans"/>
                <a:sym typeface="PT Sans"/>
              </a:rPr>
              <a:t>, </a:t>
            </a:r>
            <a:r>
              <a:rPr lang="en-US" sz="1800" b="0" i="0" u="none" dirty="0" err="1">
                <a:solidFill>
                  <a:srgbClr val="7F7F7F"/>
                </a:solidFill>
                <a:ea typeface="PT Sans"/>
                <a:cs typeface="PT Sans"/>
                <a:sym typeface="PT Sans"/>
              </a:rPr>
              <a:t>amelyből</a:t>
            </a:r>
            <a:r>
              <a:rPr lang="en-US" sz="1800" b="0" i="0" u="none" dirty="0">
                <a:solidFill>
                  <a:srgbClr val="7F7F7F"/>
                </a:solidFill>
                <a:ea typeface="PT Sans"/>
                <a:cs typeface="PT Sans"/>
                <a:sym typeface="PT Sans"/>
              </a:rPr>
              <a:t> </a:t>
            </a:r>
            <a:r>
              <a:rPr lang="en-US" sz="1800" dirty="0">
                <a:solidFill>
                  <a:srgbClr val="7F7F7F"/>
                </a:solidFill>
                <a:ea typeface="PT Sans"/>
                <a:cs typeface="PT Sans"/>
                <a:sym typeface="PT Sans"/>
              </a:rPr>
              <a:t>9</a:t>
            </a:r>
            <a:r>
              <a:rPr lang="en-US" sz="1800" b="0" i="0" u="none" dirty="0">
                <a:solidFill>
                  <a:srgbClr val="7F7F7F"/>
                </a:solidFill>
                <a:ea typeface="PT Sans"/>
                <a:cs typeface="PT Sans"/>
                <a:sym typeface="PT Sans"/>
              </a:rPr>
              <a:t> </a:t>
            </a:r>
            <a:r>
              <a:rPr lang="en-US" sz="1800" b="0" i="0" u="none" dirty="0" err="1">
                <a:solidFill>
                  <a:srgbClr val="7F7F7F"/>
                </a:solidFill>
                <a:ea typeface="PT Sans"/>
                <a:cs typeface="PT Sans"/>
                <a:sym typeface="PT Sans"/>
              </a:rPr>
              <a:t>essz</a:t>
            </a:r>
            <a:r>
              <a:rPr lang="en-US" sz="1800" dirty="0" err="1">
                <a:solidFill>
                  <a:srgbClr val="7F7F7F"/>
                </a:solidFill>
                <a:ea typeface="PT Sans"/>
                <a:cs typeface="PT Sans"/>
                <a:sym typeface="PT Sans"/>
              </a:rPr>
              <a:t>e</a:t>
            </a:r>
            <a:r>
              <a:rPr lang="en-US" sz="1800" b="0" i="0" u="none" dirty="0" err="1">
                <a:solidFill>
                  <a:srgbClr val="7F7F7F"/>
                </a:solidFill>
                <a:ea typeface="PT Sans"/>
                <a:cs typeface="PT Sans"/>
                <a:sym typeface="PT Sans"/>
              </a:rPr>
              <a:t>nciális</a:t>
            </a:r>
            <a:endParaRPr lang="en-US" sz="1800" b="0" i="0" u="none" dirty="0">
              <a:solidFill>
                <a:srgbClr val="7F7F7F"/>
              </a:solidFill>
              <a:ea typeface="PT Sans"/>
              <a:cs typeface="PT Sans"/>
              <a:sym typeface="PT Sans"/>
            </a:endParaRPr>
          </a:p>
          <a:p>
            <a:pPr marL="457200" marR="0" lvl="0" indent="-342900" algn="l" rtl="0">
              <a:lnSpc>
                <a:spcPct val="1125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-US" sz="1800" dirty="0" err="1">
                <a:solidFill>
                  <a:srgbClr val="7F7F7F"/>
                </a:solidFill>
                <a:ea typeface="PT Sans"/>
                <a:cs typeface="PT Sans"/>
                <a:sym typeface="PT Sans"/>
              </a:rPr>
              <a:t>Szerepük</a:t>
            </a:r>
            <a:r>
              <a:rPr lang="en-US" sz="1800" dirty="0">
                <a:solidFill>
                  <a:srgbClr val="7F7F7F"/>
                </a:solidFill>
                <a:ea typeface="PT Sans"/>
                <a:cs typeface="PT Sans"/>
                <a:sym typeface="PT Sans"/>
              </a:rPr>
              <a:t>: </a:t>
            </a:r>
            <a:r>
              <a:rPr lang="en-US" sz="1800" dirty="0" err="1">
                <a:solidFill>
                  <a:srgbClr val="7F7F7F"/>
                </a:solidFill>
                <a:ea typeface="PT Sans"/>
                <a:cs typeface="PT Sans"/>
                <a:sym typeface="PT Sans"/>
              </a:rPr>
              <a:t>enzimek</a:t>
            </a:r>
            <a:r>
              <a:rPr lang="en-US" sz="1800" dirty="0">
                <a:solidFill>
                  <a:srgbClr val="7F7F7F"/>
                </a:solidFill>
                <a:ea typeface="PT Sans"/>
                <a:cs typeface="PT Sans"/>
                <a:sym typeface="PT Sans"/>
              </a:rPr>
              <a:t>, </a:t>
            </a:r>
            <a:r>
              <a:rPr lang="en-US" sz="1800" dirty="0" err="1">
                <a:solidFill>
                  <a:srgbClr val="7F7F7F"/>
                </a:solidFill>
                <a:ea typeface="PT Sans"/>
                <a:cs typeface="PT Sans"/>
                <a:sym typeface="PT Sans"/>
              </a:rPr>
              <a:t>vázfehérjék</a:t>
            </a:r>
            <a:r>
              <a:rPr lang="en-US" sz="1800" dirty="0">
                <a:solidFill>
                  <a:srgbClr val="7F7F7F"/>
                </a:solidFill>
                <a:ea typeface="PT Sans"/>
                <a:cs typeface="PT Sans"/>
                <a:sym typeface="PT Sans"/>
              </a:rPr>
              <a:t>, </a:t>
            </a:r>
            <a:r>
              <a:rPr lang="en-US" sz="1800" dirty="0" err="1">
                <a:solidFill>
                  <a:srgbClr val="7F7F7F"/>
                </a:solidFill>
                <a:ea typeface="PT Sans"/>
                <a:cs typeface="PT Sans"/>
                <a:sym typeface="PT Sans"/>
              </a:rPr>
              <a:t>hormonok</a:t>
            </a:r>
            <a:r>
              <a:rPr lang="en-US" sz="1800" dirty="0">
                <a:solidFill>
                  <a:srgbClr val="7F7F7F"/>
                </a:solidFill>
                <a:ea typeface="PT Sans"/>
                <a:cs typeface="PT Sans"/>
                <a:sym typeface="PT Sans"/>
              </a:rPr>
              <a:t>, </a:t>
            </a:r>
            <a:r>
              <a:rPr lang="en-US" sz="1800" dirty="0" err="1">
                <a:solidFill>
                  <a:srgbClr val="7F7F7F"/>
                </a:solidFill>
                <a:ea typeface="PT Sans"/>
                <a:cs typeface="PT Sans"/>
                <a:sym typeface="PT Sans"/>
              </a:rPr>
              <a:t>oxigén</a:t>
            </a:r>
            <a:r>
              <a:rPr lang="en-US" sz="1800" dirty="0">
                <a:solidFill>
                  <a:srgbClr val="7F7F7F"/>
                </a:solidFill>
                <a:ea typeface="PT Sans"/>
                <a:cs typeface="PT Sans"/>
                <a:sym typeface="PT Sans"/>
              </a:rPr>
              <a:t> </a:t>
            </a:r>
            <a:r>
              <a:rPr lang="en-US" sz="1800" dirty="0" err="1">
                <a:solidFill>
                  <a:srgbClr val="7F7F7F"/>
                </a:solidFill>
                <a:ea typeface="PT Sans"/>
                <a:cs typeface="PT Sans"/>
                <a:sym typeface="PT Sans"/>
              </a:rPr>
              <a:t>háztartás</a:t>
            </a:r>
            <a:endParaRPr lang="en-US" sz="1800" dirty="0">
              <a:solidFill>
                <a:srgbClr val="7F7F7F"/>
              </a:solidFill>
              <a:ea typeface="PT Sans"/>
              <a:cs typeface="PT Sans"/>
              <a:sym typeface="PT Sans"/>
            </a:endParaRPr>
          </a:p>
          <a:p>
            <a:pPr marL="457200" marR="0" lvl="0" indent="-342900" algn="l" rtl="0">
              <a:lnSpc>
                <a:spcPct val="1125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-US" sz="1800" dirty="0" err="1">
                <a:solidFill>
                  <a:srgbClr val="7F7F7F"/>
                </a:solidFill>
                <a:ea typeface="PT Sans"/>
                <a:cs typeface="PT Sans"/>
                <a:sym typeface="PT Sans"/>
              </a:rPr>
              <a:t>aminosavak</a:t>
            </a:r>
            <a:r>
              <a:rPr lang="en-US" sz="1800" dirty="0">
                <a:solidFill>
                  <a:srgbClr val="7F7F7F"/>
                </a:solidFill>
                <a:ea typeface="PT Sans"/>
                <a:cs typeface="PT Sans"/>
                <a:sym typeface="PT Sans"/>
              </a:rPr>
              <a:t> </a:t>
            </a:r>
            <a:r>
              <a:rPr lang="en-US" sz="1800" dirty="0" err="1">
                <a:solidFill>
                  <a:srgbClr val="7F7F7F"/>
                </a:solidFill>
                <a:ea typeface="PT Sans"/>
                <a:cs typeface="PT Sans"/>
                <a:sym typeface="PT Sans"/>
              </a:rPr>
              <a:t>az</a:t>
            </a:r>
            <a:r>
              <a:rPr lang="en-US" sz="1800" dirty="0">
                <a:solidFill>
                  <a:srgbClr val="7F7F7F"/>
                </a:solidFill>
                <a:ea typeface="PT Sans"/>
                <a:cs typeface="PT Sans"/>
                <a:sym typeface="PT Sans"/>
              </a:rPr>
              <a:t> </a:t>
            </a:r>
            <a:r>
              <a:rPr lang="en-US" sz="1800" dirty="0" err="1">
                <a:solidFill>
                  <a:srgbClr val="7F7F7F"/>
                </a:solidFill>
                <a:ea typeface="PT Sans"/>
                <a:cs typeface="PT Sans"/>
                <a:sym typeface="PT Sans"/>
              </a:rPr>
              <a:t>izomszövet</a:t>
            </a:r>
            <a:r>
              <a:rPr lang="en-US" sz="1800" dirty="0">
                <a:solidFill>
                  <a:srgbClr val="7F7F7F"/>
                </a:solidFill>
                <a:ea typeface="PT Sans"/>
                <a:cs typeface="PT Sans"/>
                <a:sym typeface="PT Sans"/>
              </a:rPr>
              <a:t> </a:t>
            </a:r>
            <a:r>
              <a:rPr lang="en-US" sz="1800" dirty="0" err="1">
                <a:solidFill>
                  <a:srgbClr val="7F7F7F"/>
                </a:solidFill>
                <a:ea typeface="PT Sans"/>
                <a:cs typeface="PT Sans"/>
                <a:sym typeface="PT Sans"/>
              </a:rPr>
              <a:t>fő</a:t>
            </a:r>
            <a:r>
              <a:rPr lang="en-US" sz="1800" dirty="0">
                <a:solidFill>
                  <a:srgbClr val="7F7F7F"/>
                </a:solidFill>
                <a:ea typeface="PT Sans"/>
                <a:cs typeface="PT Sans"/>
                <a:sym typeface="PT Sans"/>
              </a:rPr>
              <a:t> </a:t>
            </a:r>
            <a:r>
              <a:rPr lang="en-US" sz="1800" dirty="0" err="1">
                <a:solidFill>
                  <a:srgbClr val="7F7F7F"/>
                </a:solidFill>
                <a:ea typeface="PT Sans"/>
                <a:cs typeface="PT Sans"/>
                <a:sym typeface="PT Sans"/>
              </a:rPr>
              <a:t>építőköveti</a:t>
            </a:r>
            <a:r>
              <a:rPr lang="en-US" sz="1800" dirty="0">
                <a:solidFill>
                  <a:srgbClr val="7F7F7F"/>
                </a:solidFill>
                <a:ea typeface="PT Sans"/>
                <a:cs typeface="PT Sans"/>
                <a:sym typeface="PT Sans"/>
              </a:rPr>
              <a:t> (</a:t>
            </a:r>
            <a:r>
              <a:rPr lang="en-US" sz="1800" dirty="0" err="1">
                <a:solidFill>
                  <a:srgbClr val="7F7F7F"/>
                </a:solidFill>
                <a:ea typeface="PT Sans"/>
                <a:cs typeface="PT Sans"/>
                <a:sym typeface="PT Sans"/>
              </a:rPr>
              <a:t>izom</a:t>
            </a:r>
            <a:r>
              <a:rPr lang="en-US" sz="1800" dirty="0">
                <a:solidFill>
                  <a:srgbClr val="7F7F7F"/>
                </a:solidFill>
                <a:ea typeface="PT Sans"/>
                <a:cs typeface="PT Sans"/>
                <a:sym typeface="PT Sans"/>
              </a:rPr>
              <a:t> 75%-a </a:t>
            </a:r>
            <a:r>
              <a:rPr lang="en-US" sz="1800" dirty="0" err="1">
                <a:solidFill>
                  <a:srgbClr val="7F7F7F"/>
                </a:solidFill>
                <a:ea typeface="PT Sans"/>
                <a:cs typeface="PT Sans"/>
                <a:sym typeface="PT Sans"/>
              </a:rPr>
              <a:t>viz</a:t>
            </a:r>
            <a:r>
              <a:rPr lang="en-US" sz="1800" dirty="0">
                <a:solidFill>
                  <a:srgbClr val="7F7F7F"/>
                </a:solidFill>
                <a:ea typeface="PT Sans"/>
                <a:cs typeface="PT Sans"/>
                <a:sym typeface="PT Sans"/>
              </a:rPr>
              <a:t> + </a:t>
            </a:r>
            <a:r>
              <a:rPr lang="en-US" sz="1800" dirty="0" err="1">
                <a:solidFill>
                  <a:srgbClr val="7F7F7F"/>
                </a:solidFill>
                <a:ea typeface="PT Sans"/>
                <a:cs typeface="PT Sans"/>
                <a:sym typeface="PT Sans"/>
              </a:rPr>
              <a:t>aminosavak</a:t>
            </a:r>
            <a:r>
              <a:rPr lang="en-US" sz="1800" dirty="0">
                <a:solidFill>
                  <a:srgbClr val="7F7F7F"/>
                </a:solidFill>
                <a:ea typeface="PT Sans"/>
                <a:cs typeface="PT Sans"/>
                <a:sym typeface="PT Sans"/>
              </a:rPr>
              <a:t>)</a:t>
            </a:r>
          </a:p>
          <a:p>
            <a:pPr marL="457200" marR="0" lvl="0" indent="-342900" algn="l" rtl="0">
              <a:lnSpc>
                <a:spcPct val="1125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-US" sz="1800" dirty="0" err="1">
                <a:solidFill>
                  <a:srgbClr val="7F7F7F"/>
                </a:solidFill>
                <a:ea typeface="PT Sans"/>
                <a:cs typeface="PT Sans"/>
                <a:sym typeface="PT Sans"/>
              </a:rPr>
              <a:t>izomnövekedés</a:t>
            </a:r>
            <a:r>
              <a:rPr lang="en-US" sz="1800" dirty="0">
                <a:solidFill>
                  <a:srgbClr val="7F7F7F"/>
                </a:solidFill>
                <a:ea typeface="PT Sans"/>
                <a:cs typeface="PT Sans"/>
                <a:sym typeface="PT Sans"/>
              </a:rPr>
              <a:t>, </a:t>
            </a:r>
            <a:r>
              <a:rPr lang="en-US" sz="1800" dirty="0" err="1">
                <a:solidFill>
                  <a:srgbClr val="7F7F7F"/>
                </a:solidFill>
                <a:ea typeface="PT Sans"/>
                <a:cs typeface="PT Sans"/>
                <a:sym typeface="PT Sans"/>
              </a:rPr>
              <a:t>izom</a:t>
            </a:r>
            <a:r>
              <a:rPr lang="en-US" sz="1800" dirty="0">
                <a:solidFill>
                  <a:srgbClr val="7F7F7F"/>
                </a:solidFill>
                <a:ea typeface="PT Sans"/>
                <a:cs typeface="PT Sans"/>
                <a:sym typeface="PT Sans"/>
              </a:rPr>
              <a:t> </a:t>
            </a:r>
            <a:r>
              <a:rPr lang="en-US" sz="1800" dirty="0" err="1">
                <a:solidFill>
                  <a:srgbClr val="7F7F7F"/>
                </a:solidFill>
                <a:ea typeface="PT Sans"/>
                <a:cs typeface="PT Sans"/>
                <a:sym typeface="PT Sans"/>
              </a:rPr>
              <a:t>sérülés</a:t>
            </a:r>
            <a:r>
              <a:rPr lang="en-US" sz="1800" dirty="0">
                <a:solidFill>
                  <a:srgbClr val="7F7F7F"/>
                </a:solidFill>
                <a:ea typeface="PT Sans"/>
                <a:cs typeface="PT Sans"/>
                <a:sym typeface="PT Sans"/>
              </a:rPr>
              <a:t> </a:t>
            </a:r>
            <a:r>
              <a:rPr lang="en-US" sz="1800" dirty="0" err="1">
                <a:solidFill>
                  <a:srgbClr val="7F7F7F"/>
                </a:solidFill>
                <a:ea typeface="PT Sans"/>
                <a:cs typeface="PT Sans"/>
                <a:sym typeface="PT Sans"/>
              </a:rPr>
              <a:t>regeneráció</a:t>
            </a:r>
            <a:endParaRPr lang="en-US" sz="1800" dirty="0">
              <a:solidFill>
                <a:srgbClr val="7F7F7F"/>
              </a:solidFill>
              <a:ea typeface="PT Sans"/>
              <a:cs typeface="PT Sans"/>
              <a:sym typeface="PT Sans"/>
            </a:endParaRPr>
          </a:p>
        </p:txBody>
      </p:sp>
      <p:pic>
        <p:nvPicPr>
          <p:cNvPr id="7" name="Shape 10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66538" y="0"/>
            <a:ext cx="6205862" cy="135030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hape 233"/>
          <p:cNvSpPr txBox="1"/>
          <p:nvPr/>
        </p:nvSpPr>
        <p:spPr>
          <a:xfrm>
            <a:off x="989458" y="1141326"/>
            <a:ext cx="7062600" cy="71707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8AF"/>
              </a:buClr>
              <a:buSzPct val="25000"/>
              <a:buFont typeface="PT Sans"/>
              <a:buNone/>
            </a:pPr>
            <a:r>
              <a:rPr lang="en-US" sz="3600" b="1" dirty="0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2. </a:t>
            </a:r>
            <a:r>
              <a:rPr lang="en-US" sz="3000" b="1" dirty="0" err="1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Sporttáplálkozás</a:t>
            </a:r>
            <a:r>
              <a:rPr lang="en-US" sz="3000" b="1" dirty="0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 </a:t>
            </a:r>
            <a:r>
              <a:rPr lang="en-US" sz="3000" b="1" dirty="0" err="1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tudományos</a:t>
            </a:r>
            <a:r>
              <a:rPr lang="en-US" sz="3000" b="1" dirty="0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 </a:t>
            </a:r>
            <a:r>
              <a:rPr lang="en-US" sz="3000" b="1" dirty="0" err="1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alapjai</a:t>
            </a:r>
            <a:endParaRPr lang="en-US" sz="3000" b="1" dirty="0">
              <a:solidFill>
                <a:srgbClr val="7F7F7F"/>
              </a:solidFill>
              <a:latin typeface="+mn-lt"/>
              <a:ea typeface="PT Sans"/>
              <a:cs typeface="PT Sans"/>
              <a:sym typeface="PT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8AF"/>
              </a:buClr>
              <a:buSzPct val="25000"/>
              <a:buFont typeface="PT Sans"/>
              <a:buNone/>
            </a:pPr>
            <a:r>
              <a:rPr lang="en-US" sz="3000" b="1" dirty="0" err="1">
                <a:solidFill>
                  <a:srgbClr val="7F7F7F"/>
                </a:solidFill>
                <a:latin typeface="+mn-lt"/>
                <a:ea typeface="PT Sans"/>
                <a:cs typeface="PT Sans"/>
                <a:sym typeface="PT Sans"/>
              </a:rPr>
              <a:t>Fehérjék</a:t>
            </a:r>
            <a:endParaRPr lang="en-US" sz="3000" b="1" dirty="0">
              <a:solidFill>
                <a:srgbClr val="7F7F7F"/>
              </a:solidFill>
              <a:latin typeface="+mn-lt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  <p:transition spd="slow">
    <p:fade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4340</TotalTime>
  <Words>1589</Words>
  <Application>Microsoft Office PowerPoint</Application>
  <PresentationFormat>Diavetítés a képernyőre (4:3 oldalarány)</PresentationFormat>
  <Paragraphs>338</Paragraphs>
  <Slides>47</Slides>
  <Notes>47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1</vt:i4>
      </vt:variant>
      <vt:variant>
        <vt:lpstr>Diacímek</vt:lpstr>
      </vt:variant>
      <vt:variant>
        <vt:i4>47</vt:i4>
      </vt:variant>
    </vt:vector>
  </HeadingPairs>
  <TitlesOfParts>
    <vt:vector size="55" baseType="lpstr">
      <vt:lpstr>PT Sans</vt:lpstr>
      <vt:lpstr>Arial</vt:lpstr>
      <vt:lpstr>Franklin Gothic Medium</vt:lpstr>
      <vt:lpstr>Franklin Gothic Book</vt:lpstr>
      <vt:lpstr>Wingdings</vt:lpstr>
      <vt:lpstr>Courier New</vt:lpstr>
      <vt:lpstr>Tunga</vt:lpstr>
      <vt:lpstr>Angles</vt:lpstr>
      <vt:lpstr>SPORTTÁPLÁLKOZÁS  A GYAKORLATBAN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SPORTTÁPLÁLKOZÁS  A GYAKORLATBAN</dc:title>
  <dc:creator>PC</dc:creator>
  <cp:lastModifiedBy>Kun Attila</cp:lastModifiedBy>
  <cp:revision>23</cp:revision>
  <dcterms:modified xsi:type="dcterms:W3CDTF">2016-11-07T08:25:27Z</dcterms:modified>
</cp:coreProperties>
</file>